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1" r:id="rId1"/>
    <p:sldMasterId id="2147483672" r:id="rId2"/>
  </p:sldMasterIdLst>
  <p:notesMasterIdLst>
    <p:notesMasterId r:id="rId53"/>
  </p:notesMasterIdLst>
  <p:sldIdLst>
    <p:sldId id="302" r:id="rId3"/>
    <p:sldId id="264" r:id="rId4"/>
    <p:sldId id="263" r:id="rId5"/>
    <p:sldId id="268" r:id="rId6"/>
    <p:sldId id="269" r:id="rId7"/>
    <p:sldId id="256" r:id="rId8"/>
    <p:sldId id="257" r:id="rId9"/>
    <p:sldId id="270" r:id="rId10"/>
    <p:sldId id="271" r:id="rId11"/>
    <p:sldId id="272" r:id="rId12"/>
    <p:sldId id="274" r:id="rId13"/>
    <p:sldId id="275" r:id="rId14"/>
    <p:sldId id="277" r:id="rId15"/>
    <p:sldId id="278" r:id="rId16"/>
    <p:sldId id="280" r:id="rId17"/>
    <p:sldId id="325" r:id="rId18"/>
    <p:sldId id="311" r:id="rId19"/>
    <p:sldId id="303" r:id="rId20"/>
    <p:sldId id="312" r:id="rId21"/>
    <p:sldId id="304" r:id="rId22"/>
    <p:sldId id="313" r:id="rId23"/>
    <p:sldId id="324" r:id="rId24"/>
    <p:sldId id="308" r:id="rId25"/>
    <p:sldId id="309" r:id="rId26"/>
    <p:sldId id="276" r:id="rId27"/>
    <p:sldId id="314" r:id="rId28"/>
    <p:sldId id="315" r:id="rId29"/>
    <p:sldId id="327" r:id="rId30"/>
    <p:sldId id="318" r:id="rId31"/>
    <p:sldId id="307" r:id="rId32"/>
    <p:sldId id="319" r:id="rId33"/>
    <p:sldId id="316" r:id="rId34"/>
    <p:sldId id="281" r:id="rId35"/>
    <p:sldId id="282" r:id="rId36"/>
    <p:sldId id="305" r:id="rId37"/>
    <p:sldId id="284" r:id="rId38"/>
    <p:sldId id="321" r:id="rId39"/>
    <p:sldId id="326" r:id="rId40"/>
    <p:sldId id="310" r:id="rId41"/>
    <p:sldId id="322" r:id="rId42"/>
    <p:sldId id="317" r:id="rId43"/>
    <p:sldId id="286" r:id="rId44"/>
    <p:sldId id="287" r:id="rId45"/>
    <p:sldId id="285" r:id="rId46"/>
    <p:sldId id="320" r:id="rId47"/>
    <p:sldId id="323" r:id="rId48"/>
    <p:sldId id="289" r:id="rId49"/>
    <p:sldId id="295" r:id="rId50"/>
    <p:sldId id="297" r:id="rId51"/>
    <p:sldId id="299" r:id="rId5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A9F688-1385-487D-B637-E2DF915C5F22}">
  <a:tblStyle styleId="{59A9F688-1385-487D-B637-E2DF915C5F2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50" d="100"/>
          <a:sy n="150" d="100"/>
        </p:scale>
        <p:origin x="-392" y="-6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notesMaster" Target="notesMasters/notesMaster1.xml"/><Relationship Id="rId54" Type="http://schemas.openxmlformats.org/officeDocument/2006/relationships/printerSettings" Target="printerSettings/printerSettings1.bin"/><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92021317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4ee27030e3_2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g4ee27030e3_2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4ee27030e3_2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4ee27030e3_2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4ee27030e3_2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g4ee27030e3_2_1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dirty="0">
                <a:solidFill>
                  <a:schemeClr val="dk1"/>
                </a:solidFill>
                <a:latin typeface="Calibri"/>
                <a:ea typeface="Calibri"/>
                <a:cs typeface="Calibri"/>
                <a:sym typeface="Calibri"/>
              </a:rPr>
              <a:t>CO2 graph going back 800,000 years</a:t>
            </a:r>
            <a:endParaRPr dirty="0"/>
          </a:p>
          <a:p>
            <a:pPr marL="0" lvl="0" indent="0" algn="l" rtl="0">
              <a:spcBef>
                <a:spcPts val="0"/>
              </a:spcBef>
              <a:spcAft>
                <a:spcPts val="0"/>
              </a:spcAft>
              <a:buNone/>
            </a:pPr>
            <a:r>
              <a:rPr lang="en" sz="1200" dirty="0">
                <a:solidFill>
                  <a:schemeClr val="dk1"/>
                </a:solidFill>
                <a:latin typeface="Calibri"/>
                <a:ea typeface="Calibri"/>
                <a:cs typeface="Calibri"/>
                <a:sym typeface="Calibri"/>
              </a:rPr>
              <a:t>Now the scale has changed showing the past 800 thousand years.</a:t>
            </a:r>
            <a:endParaRPr dirty="0"/>
          </a:p>
          <a:p>
            <a:pPr marL="0" lvl="0" indent="0" algn="l" rtl="0">
              <a:spcBef>
                <a:spcPts val="0"/>
              </a:spcBef>
              <a:spcAft>
                <a:spcPts val="0"/>
              </a:spcAft>
              <a:buNone/>
            </a:pPr>
            <a:r>
              <a:rPr lang="en" sz="1200" dirty="0">
                <a:solidFill>
                  <a:schemeClr val="dk1"/>
                </a:solidFill>
                <a:latin typeface="Calibri"/>
                <a:ea typeface="Calibri"/>
                <a:cs typeface="Calibri"/>
                <a:sym typeface="Calibri"/>
              </a:rPr>
              <a:t>The ups and downs represent the ice ages caused by wobbles in earth orbit</a:t>
            </a:r>
            <a:endParaRPr dirty="0"/>
          </a:p>
          <a:p>
            <a:pPr marL="0" lvl="0" indent="0" algn="l" rtl="0">
              <a:spcBef>
                <a:spcPts val="0"/>
              </a:spcBef>
              <a:spcAft>
                <a:spcPts val="0"/>
              </a:spcAft>
              <a:buNone/>
            </a:pPr>
            <a:r>
              <a:rPr lang="en" sz="1200" dirty="0">
                <a:solidFill>
                  <a:schemeClr val="dk1"/>
                </a:solidFill>
                <a:latin typeface="Calibri"/>
                <a:ea typeface="Calibri"/>
                <a:cs typeface="Calibri"/>
                <a:sym typeface="Calibri"/>
              </a:rPr>
              <a:t>Right now we are already way above anything in the past million </a:t>
            </a:r>
            <a:r>
              <a:rPr lang="en" sz="1200" dirty="0" smtClean="0">
                <a:solidFill>
                  <a:schemeClr val="dk1"/>
                </a:solidFill>
                <a:latin typeface="Calibri"/>
                <a:ea typeface="Calibri"/>
                <a:cs typeface="Calibri"/>
                <a:sym typeface="Calibri"/>
              </a:rPr>
              <a:t>years—</a:t>
            </a:r>
            <a:r>
              <a:rPr lang="en-US" sz="1200" b="1" dirty="0" smtClean="0">
                <a:solidFill>
                  <a:schemeClr val="dk1"/>
                </a:solidFill>
                <a:latin typeface="Calibri"/>
                <a:ea typeface="Calibri"/>
                <a:cs typeface="Calibri"/>
                <a:sym typeface="Calibri"/>
              </a:rPr>
              <a:t>NOW</a:t>
            </a:r>
            <a:r>
              <a:rPr lang="en-US" sz="1200" b="1" baseline="0" dirty="0" smtClean="0">
                <a:solidFill>
                  <a:schemeClr val="dk1"/>
                </a:solidFill>
                <a:latin typeface="Calibri"/>
                <a:ea typeface="Calibri"/>
                <a:cs typeface="Calibri"/>
                <a:sym typeface="Calibri"/>
              </a:rPr>
              <a:t> 3 MILLION YEARS. C02 stays in atmosphere for 100 years. Begins to really heat in 10 years.</a:t>
            </a:r>
            <a:endParaRPr sz="1200" b="1" dirty="0">
              <a:solidFill>
                <a:schemeClr val="dk1"/>
              </a:solidFill>
              <a:latin typeface="Calibri"/>
              <a:ea typeface="Calibri"/>
              <a:cs typeface="Calibri"/>
              <a:sym typeface="Calibri"/>
            </a:endParaRPr>
          </a:p>
        </p:txBody>
      </p:sp>
      <p:sp>
        <p:nvSpPr>
          <p:cNvPr id="210" name="Google Shape;210;g4ee27030e3_2_15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4ee27030e3_2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smtClean="0"/>
              <a:t>30</a:t>
            </a:r>
            <a:r>
              <a:rPr lang="en-US" b="1" baseline="0" dirty="0" smtClean="0"/>
              <a:t>% of coral reef now lost. Stronger storms and wildfires already apparent. Miami Beach sea level rise = $500 million in road and water system fixes. More to come. Apple orchards</a:t>
            </a:r>
            <a:r>
              <a:rPr lang="en-US" b="1" baseline="0" dirty="0" smtClean="0"/>
              <a:t>. This map looks almost “happy” </a:t>
            </a:r>
            <a:r>
              <a:rPr lang="en-US" b="1" baseline="0" dirty="0" smtClean="0">
                <a:sym typeface="Wingdings"/>
              </a:rPr>
              <a:t></a:t>
            </a:r>
            <a:endParaRPr b="1" dirty="0"/>
          </a:p>
        </p:txBody>
      </p:sp>
      <p:sp>
        <p:nvSpPr>
          <p:cNvPr id="215" name="Google Shape;215;g4ee27030e3_2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4ee27030e3_2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In</a:t>
            </a:r>
            <a:r>
              <a:rPr lang="en-US" baseline="0" dirty="0" smtClean="0"/>
              <a:t> Santa Cruz, we experienced smoke from the Paradise Fire near Chico. </a:t>
            </a:r>
            <a:r>
              <a:rPr lang="en-US" sz="1200" b="1" baseline="0" dirty="0" smtClean="0"/>
              <a:t>Last year, California experienced the “worst wildfire season in recorded history.” NBC News. 20 of last 22 years now hottest on record. </a:t>
            </a:r>
            <a:endParaRPr sz="1200" b="1" dirty="0"/>
          </a:p>
        </p:txBody>
      </p:sp>
      <p:sp>
        <p:nvSpPr>
          <p:cNvPr id="131" name="Google Shape;131;g4ee27030e3_2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4ee27030e3_2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g4ee27030e3_2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4ee27030e3_2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1" name="Google Shape;221;g4ee27030e3_2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4ee27030e3_2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4ee27030e3_2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4ee27030e3_2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g4ee27030e3_2_17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dirty="0"/>
              <a:t>Prediction from 4</a:t>
            </a:r>
            <a:r>
              <a:rPr lang="en" baseline="30000" dirty="0"/>
              <a:t>th</a:t>
            </a:r>
            <a:r>
              <a:rPr lang="en" dirty="0"/>
              <a:t> Ca assessment is </a:t>
            </a:r>
            <a:r>
              <a:rPr lang="en" dirty="0" smtClean="0"/>
              <a:t>disastrous</a:t>
            </a:r>
            <a:r>
              <a:rPr lang="en-US" dirty="0" smtClean="0"/>
              <a:t>. </a:t>
            </a:r>
            <a:r>
              <a:rPr lang="en-US" b="1" dirty="0" smtClean="0"/>
              <a:t>We cannot survive this. These</a:t>
            </a:r>
            <a:r>
              <a:rPr lang="en-US" b="1" baseline="0" dirty="0" smtClean="0"/>
              <a:t> nice looking graphics belie the severity of the situation. </a:t>
            </a:r>
            <a:endParaRPr b="1" dirty="0"/>
          </a:p>
        </p:txBody>
      </p:sp>
      <p:sp>
        <p:nvSpPr>
          <p:cNvPr id="233" name="Google Shape;233;g4ee27030e3_2_17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4ee27030e3_2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3" name="Google Shape;243;g4ee27030e3_2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4ee27030e3_2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Source:</a:t>
            </a:r>
            <a:r>
              <a:rPr lang="en-US" baseline="0" dirty="0" smtClean="0"/>
              <a:t> The Guardian. Please support the Guardian. </a:t>
            </a:r>
            <a:r>
              <a:rPr lang="en-US" baseline="0" dirty="0" err="1" smtClean="0"/>
              <a:t>Thwaites</a:t>
            </a:r>
            <a:r>
              <a:rPr lang="en-US" baseline="0" dirty="0" smtClean="0"/>
              <a:t> Glacier in Antarctica. </a:t>
            </a:r>
            <a:endParaRPr dirty="0"/>
          </a:p>
        </p:txBody>
      </p:sp>
      <p:sp>
        <p:nvSpPr>
          <p:cNvPr id="249" name="Google Shape;249;g4ee27030e3_2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4ee27030e3_2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4ee27030e3_2_208: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 dirty="0"/>
              <a:t>The trends in the atmosphere and ocean have continued with CO2 now at 400 in the atmosphere and ocean pH </a:t>
            </a:r>
            <a:r>
              <a:rPr lang="en" dirty="0" smtClean="0"/>
              <a:t>lower</a:t>
            </a:r>
            <a:r>
              <a:rPr lang="en-US" dirty="0" smtClean="0"/>
              <a:t>. </a:t>
            </a:r>
            <a:r>
              <a:rPr lang="en-US" b="1" dirty="0" smtClean="0"/>
              <a:t>This affects shell producing creatures. 30 percent of coral reefs have now died.</a:t>
            </a:r>
            <a:r>
              <a:rPr lang="en-US" b="1" baseline="0" dirty="0" smtClean="0"/>
              <a:t> </a:t>
            </a:r>
            <a:endParaRPr b="1"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4ee27030e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4" name="Google Shape;274;g4ee27030e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4ee27030e3_2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smtClean="0"/>
              <a:t>Reasons for extinction:</a:t>
            </a:r>
            <a:r>
              <a:rPr lang="en-US" b="1" baseline="0" dirty="0" smtClean="0"/>
              <a:t> Habitat loss, pesticides, climate change, </a:t>
            </a:r>
            <a:endParaRPr b="1" dirty="0"/>
          </a:p>
        </p:txBody>
      </p:sp>
      <p:sp>
        <p:nvSpPr>
          <p:cNvPr id="289" name="Google Shape;289;g4ee27030e3_2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Fossil</a:t>
            </a:r>
            <a:r>
              <a:rPr lang="en-US" baseline="0" dirty="0" smtClean="0"/>
              <a:t> Fuel Industry tried to influence and has attacked, etc. </a:t>
            </a:r>
          </a:p>
          <a:p>
            <a:pPr marL="158750" indent="0">
              <a:buNone/>
            </a:pPr>
            <a:endParaRPr lang="en-US" dirty="0"/>
          </a:p>
        </p:txBody>
      </p:sp>
    </p:spTree>
    <p:extLst>
      <p:ext uri="{BB962C8B-B14F-4D97-AF65-F5344CB8AC3E}">
        <p14:creationId xmlns:p14="http://schemas.microsoft.com/office/powerpoint/2010/main" val="1767820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We hope it looks this good.</a:t>
            </a:r>
            <a:endParaRPr lang="en-US" dirty="0"/>
          </a:p>
        </p:txBody>
      </p:sp>
    </p:spTree>
    <p:extLst>
      <p:ext uri="{BB962C8B-B14F-4D97-AF65-F5344CB8AC3E}">
        <p14:creationId xmlns:p14="http://schemas.microsoft.com/office/powerpoint/2010/main" val="9533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b="1" dirty="0" smtClean="0"/>
              <a:t>To</a:t>
            </a:r>
            <a:r>
              <a:rPr lang="en-US" b="1" baseline="0" dirty="0" smtClean="0"/>
              <a:t> help out, go to </a:t>
            </a:r>
            <a:r>
              <a:rPr lang="en-US" b="1" baseline="0" dirty="0" err="1" smtClean="0"/>
              <a:t>www.seastarwasting.org</a:t>
            </a:r>
            <a:r>
              <a:rPr lang="en-US" b="1" baseline="0" dirty="0" smtClean="0"/>
              <a:t> ... Tracking this disease. These are Ochre sea stars. </a:t>
            </a:r>
            <a:endParaRPr lang="en-US" b="1" dirty="0"/>
          </a:p>
        </p:txBody>
      </p:sp>
    </p:spTree>
    <p:extLst>
      <p:ext uri="{BB962C8B-B14F-4D97-AF65-F5344CB8AC3E}">
        <p14:creationId xmlns:p14="http://schemas.microsoft.com/office/powerpoint/2010/main" val="11638237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does PNAS</a:t>
            </a:r>
            <a:r>
              <a:rPr lang="en-US" baseline="0" dirty="0" smtClean="0"/>
              <a:t> stand for?</a:t>
            </a:r>
            <a:endParaRPr lang="en-US" dirty="0"/>
          </a:p>
        </p:txBody>
      </p:sp>
    </p:spTree>
    <p:extLst>
      <p:ext uri="{BB962C8B-B14F-4D97-AF65-F5344CB8AC3E}">
        <p14:creationId xmlns:p14="http://schemas.microsoft.com/office/powerpoint/2010/main" val="6044263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4ee27030e3_2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g4ee27030e3_2_19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Ernestina to talk here ... Also migration! </a:t>
            </a:r>
            <a:endParaRPr dirty="0"/>
          </a:p>
        </p:txBody>
      </p:sp>
      <p:sp>
        <p:nvSpPr>
          <p:cNvPr id="257" name="Google Shape;257;g4ee27030e3_2_19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25</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Otherwise known as climate chaos.</a:t>
            </a:r>
            <a:r>
              <a:rPr lang="en-US" baseline="0" dirty="0" smtClean="0"/>
              <a:t> </a:t>
            </a:r>
            <a:endParaRPr lang="en-US" dirty="0"/>
          </a:p>
        </p:txBody>
      </p:sp>
    </p:spTree>
    <p:extLst>
      <p:ext uri="{BB962C8B-B14F-4D97-AF65-F5344CB8AC3E}">
        <p14:creationId xmlns:p14="http://schemas.microsoft.com/office/powerpoint/2010/main" val="3731528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spcBef>
                <a:spcPts val="0"/>
              </a:spcBef>
              <a:spcAft>
                <a:spcPts val="0"/>
              </a:spcAft>
              <a:buFont typeface="Arial" charset="0"/>
              <a:buChar char="•"/>
            </a:pPr>
            <a:r>
              <a:rPr lang="en-US" sz="1200" b="0" i="0" u="none" strike="noStrike" dirty="0">
                <a:solidFill>
                  <a:srgbClr val="000000"/>
                </a:solidFill>
                <a:effectLst/>
                <a:latin typeface="Arial" charset="0"/>
              </a:rPr>
              <a:t> Much of what we’ve discussed may be quite shocking to you.</a:t>
            </a:r>
          </a:p>
          <a:p>
            <a:pPr rtl="0" fontAlgn="base">
              <a:spcBef>
                <a:spcPts val="0"/>
              </a:spcBef>
              <a:spcAft>
                <a:spcPts val="1000"/>
              </a:spcAft>
              <a:buFont typeface="Arial" charset="0"/>
              <a:buChar char="•"/>
            </a:pPr>
            <a:r>
              <a:rPr lang="en-US" sz="1200" b="0" i="0" u="none" strike="noStrike" dirty="0">
                <a:solidFill>
                  <a:srgbClr val="000000"/>
                </a:solidFill>
                <a:effectLst/>
                <a:latin typeface="Arial" charset="0"/>
              </a:rPr>
              <a:t> We are now entering the end game of climate change, the risks are very much higher than most people are aware of.</a:t>
            </a:r>
          </a:p>
          <a:p>
            <a:pPr rtl="0" fontAlgn="base">
              <a:spcBef>
                <a:spcPts val="0"/>
              </a:spcBef>
              <a:spcAft>
                <a:spcPts val="0"/>
              </a:spcAft>
              <a:buFont typeface="Arial" charset="0"/>
              <a:buChar char="•"/>
            </a:pPr>
            <a:r>
              <a:rPr lang="en-US" sz="1200" b="0" i="0" u="none" strike="noStrike" dirty="0">
                <a:solidFill>
                  <a:srgbClr val="000000"/>
                </a:solidFill>
                <a:effectLst/>
                <a:latin typeface="Arial" charset="0"/>
              </a:rPr>
              <a:t> We are here tonight to tell the truth based on scientific research and the truth is our survival is now in question.</a:t>
            </a:r>
          </a:p>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AF3954D5-CCE6-5A48-AEBD-9F6C9F945DAE}" type="slidenum">
              <a:rPr lang="en-US" smtClean="0"/>
              <a:t>29</a:t>
            </a:fld>
            <a:endParaRPr lang="en-US" dirty="0"/>
          </a:p>
        </p:txBody>
      </p:sp>
    </p:spTree>
    <p:extLst>
      <p:ext uri="{BB962C8B-B14F-4D97-AF65-F5344CB8AC3E}">
        <p14:creationId xmlns:p14="http://schemas.microsoft.com/office/powerpoint/2010/main" val="18461857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46506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4ee27030e3_2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5" name="Google Shape;295;g4ee27030e3_2_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4ee27030e3_2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g4ee27030e3_2_2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828800" lvl="4" indent="0" algn="l" rtl="0">
              <a:spcBef>
                <a:spcPts val="0"/>
              </a:spcBef>
              <a:spcAft>
                <a:spcPts val="0"/>
              </a:spcAft>
              <a:buNone/>
            </a:pPr>
            <a:r>
              <a:rPr lang="en"/>
              <a:t>We need to reduce Red meat consumption, because cows produce another grrenhouse gas Methane, and cut unnecessary driving, </a:t>
            </a:r>
            <a:endParaRPr/>
          </a:p>
          <a:p>
            <a:pPr marL="1828800" lvl="4" indent="0" algn="l" rtl="0">
              <a:spcBef>
                <a:spcPts val="0"/>
              </a:spcBef>
              <a:spcAft>
                <a:spcPts val="0"/>
              </a:spcAft>
              <a:buNone/>
            </a:pPr>
            <a:r>
              <a:rPr lang="en"/>
              <a:t>buying stuff we really don’t need, and use of oil products</a:t>
            </a:r>
            <a:endParaRPr/>
          </a:p>
          <a:p>
            <a:pPr marL="0" lvl="0" indent="0" algn="l" rtl="0">
              <a:spcBef>
                <a:spcPts val="0"/>
              </a:spcBef>
              <a:spcAft>
                <a:spcPts val="0"/>
              </a:spcAft>
              <a:buNone/>
            </a:pPr>
            <a:endParaRPr/>
          </a:p>
        </p:txBody>
      </p:sp>
      <p:sp>
        <p:nvSpPr>
          <p:cNvPr id="303" name="Google Shape;303;g4ee27030e3_2_23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4ee27030e3_2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5" name="Google Shape;325;g4ee27030e3_2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rtl="0" fontAlgn="base">
              <a:buFont typeface="Arial" panose="020B0604020202020204" pitchFamily="34" charset="0"/>
              <a:buChar cha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Non-violent protest, often called “civil disobedience”, has been deployed effectively in the struggles for civil rights. </a:t>
            </a:r>
          </a:p>
          <a:p>
            <a:pPr marL="171450" indent="-171450" rtl="0" fontAlgn="base">
              <a:buFont typeface="Arial" panose="020B0604020202020204" pitchFamily="34" charset="0"/>
              <a:buChar cha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Famous historic examples are represented by </a:t>
            </a:r>
          </a:p>
          <a:p>
            <a:pPr marL="171450" indent="-171450" rtl="0" fontAlgn="base">
              <a:buFont typeface="Arial" panose="020B0604020202020204" pitchFamily="34" charset="0"/>
              <a:buChar cha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Mahatma Gandhi peacefully mobilising the Indian people against British rule</a:t>
            </a:r>
          </a:p>
          <a:p>
            <a:pPr marL="171450" indent="-171450" rtl="0" fontAlgn="base">
              <a:buFont typeface="Arial" panose="020B0604020202020204" pitchFamily="34" charset="0"/>
              <a:buChar cha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Rosa Parks making a quiet stand against injustice by refusing to give up her seat on a bus to a white person, sparking an entire rebellion which helped overturn segregation in the US</a:t>
            </a:r>
          </a:p>
          <a:p>
            <a:pPr marL="171450" indent="-171450" rtl="0" fontAlgn="base">
              <a:buFont typeface="Arial" panose="020B0604020202020204" pitchFamily="34" charset="0"/>
              <a:buChar cha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Martin Luther King deployed non-violent resistance to fight for civil rights</a:t>
            </a:r>
          </a:p>
          <a:p>
            <a:pPr marL="171450" indent="-171450" rtl="0" fontAlgn="base">
              <a:buFont typeface="Arial" panose="020B0604020202020204" pitchFamily="34" charset="0"/>
              <a:buChar cha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You probably haven’t heard of </a:t>
            </a:r>
            <a:r>
              <a:rPr lang="en-GB" sz="1200" b="0" i="0" u="none" strike="noStrike" kern="1200" dirty="0" err="1">
                <a:solidFill>
                  <a:schemeClr val="tx1"/>
                </a:solidFill>
                <a:effectLst/>
                <a:latin typeface="Arial" panose="020B0604020202020204" pitchFamily="34" charset="0"/>
                <a:ea typeface="+mn-ea"/>
                <a:cs typeface="Arial" panose="020B0604020202020204" pitchFamily="34" charset="0"/>
              </a:rPr>
              <a:t>Nikol</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 </a:t>
            </a:r>
            <a:r>
              <a:rPr lang="en-GB" sz="1200" b="0" i="0" u="none" strike="noStrike" kern="1200" dirty="0" err="1">
                <a:solidFill>
                  <a:schemeClr val="tx1"/>
                </a:solidFill>
                <a:effectLst/>
                <a:latin typeface="Arial" panose="020B0604020202020204" pitchFamily="34" charset="0"/>
                <a:ea typeface="+mn-ea"/>
                <a:cs typeface="Arial" panose="020B0604020202020204" pitchFamily="34" charset="0"/>
              </a:rPr>
              <a:t>Pashinyan</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 though. In 2018 he led a successful peaceful revolution in Armenia using non-violent civil disobedience.</a:t>
            </a:r>
          </a:p>
          <a:p>
            <a:pPr marL="171450" indent="-171450" rtl="0" fontAlgn="base">
              <a:buFont typeface="Arial" panose="020B0604020202020204" pitchFamily="34" charset="0"/>
              <a:buChar cha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These and many other events show us that people</a:t>
            </a:r>
            <a:r>
              <a:rPr lang="en-GB" sz="1200" b="0" i="0" u="none" strike="noStrike" kern="1200" baseline="0" dirty="0">
                <a:solidFill>
                  <a:schemeClr val="tx1"/>
                </a:solidFill>
                <a:effectLst/>
                <a:latin typeface="Arial" panose="020B0604020202020204" pitchFamily="34" charset="0"/>
                <a:ea typeface="+mn-ea"/>
                <a:cs typeface="Arial" panose="020B0604020202020204" pitchFamily="34" charset="0"/>
              </a:rPr>
              <a:t> consider it is morally right to deploy non-violent civil disobedience in direct action to remove injustice. Extinction Rebellion considers that there is no greater civil right than the right to a future for our children, and no greater injustice than the ending of our species. </a:t>
            </a:r>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fontAlgn="base">
              <a:buFont typeface="Arial" panose="020B0604020202020204" pitchFamily="34" charset="0"/>
              <a:buChar char="•"/>
            </a:pPr>
            <a:r>
              <a:rPr lang="en-US" sz="1200" b="1" i="0" u="none" strike="noStrike" kern="1200" dirty="0">
                <a:solidFill>
                  <a:schemeClr val="tx1"/>
                </a:solidFill>
                <a:effectLst/>
                <a:latin typeface="+mn-lt"/>
                <a:ea typeface="+mn-ea"/>
                <a:cs typeface="+mn-cs"/>
              </a:rPr>
              <a:t>3.5%: </a:t>
            </a:r>
            <a:r>
              <a:rPr lang="en-US" sz="1200" b="0" i="0" u="none" strike="noStrike" kern="1200" dirty="0">
                <a:solidFill>
                  <a:schemeClr val="tx1"/>
                </a:solidFill>
                <a:effectLst/>
                <a:latin typeface="+mn-lt"/>
                <a:ea typeface="+mn-ea"/>
                <a:cs typeface="+mn-cs"/>
              </a:rPr>
              <a:t>Studies of successful movements by the Harvard Professor Erica Chenowith and others shows that whenever 3.5% of people have joined these movements they always succeed and they often succeed with far less.</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So unlike the response to climate change for the last 30 years which </a:t>
            </a:r>
            <a:r>
              <a:rPr lang="en-US" sz="1200" b="0" i="0" u="none" strike="noStrike" kern="1200" dirty="0" err="1">
                <a:solidFill>
                  <a:schemeClr val="tx1"/>
                </a:solidFill>
                <a:effectLst/>
                <a:latin typeface="+mn-lt"/>
                <a:ea typeface="+mn-ea"/>
                <a:cs typeface="+mn-cs"/>
              </a:rPr>
              <a:t>emphasised</a:t>
            </a:r>
            <a:r>
              <a:rPr lang="en-US" sz="1200" b="0" i="0" u="none" strike="noStrike" kern="1200" dirty="0">
                <a:solidFill>
                  <a:schemeClr val="tx1"/>
                </a:solidFill>
                <a:effectLst/>
                <a:latin typeface="+mn-lt"/>
                <a:ea typeface="+mn-ea"/>
                <a:cs typeface="+mn-cs"/>
              </a:rPr>
              <a:t> personal lifestyle change which would require everyone to act to really make a difference, by taking disruptive, peaceful Civil Disobedience we only need </a:t>
            </a:r>
            <a:r>
              <a:rPr lang="en-US" sz="1200" b="1" i="0" u="none" strike="noStrike" kern="1200" dirty="0">
                <a:solidFill>
                  <a:schemeClr val="tx1"/>
                </a:solidFill>
                <a:effectLst/>
                <a:latin typeface="+mn-lt"/>
                <a:ea typeface="+mn-ea"/>
                <a:cs typeface="+mn-cs"/>
              </a:rPr>
              <a:t>enough</a:t>
            </a:r>
            <a:r>
              <a:rPr lang="en-US" sz="1200" b="0" i="0" u="none" strike="noStrike" kern="1200" dirty="0">
                <a:solidFill>
                  <a:schemeClr val="tx1"/>
                </a:solidFill>
                <a:effectLst/>
                <a:latin typeface="+mn-lt"/>
                <a:ea typeface="+mn-ea"/>
                <a:cs typeface="+mn-cs"/>
              </a:rPr>
              <a:t> people. </a:t>
            </a:r>
          </a:p>
          <a:p>
            <a:pPr marL="171450" indent="-171450" rtl="0" fontAlgn="base">
              <a:buFont typeface="Arial" panose="020B0604020202020204" pitchFamily="34" charset="0"/>
              <a:buChar char="•"/>
            </a:pPr>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fontAlgn="base">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3954D5-CCE6-5A48-AEBD-9F6C9F945DA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71879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We have three demands. </a:t>
            </a:r>
          </a:p>
          <a:p>
            <a:pPr rtl="0"/>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1. Declare climate emergency</a:t>
            </a:r>
            <a:endParaRPr lang="en-US" b="0" dirty="0">
              <a:effectLst/>
            </a:endParaRP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The Government must tell the truth about how deadly our situation is</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It must work with the media to communicate the urgency for change</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It must specify what individuals, communities and businesses need to do.</a:t>
            </a:r>
          </a:p>
          <a:p>
            <a:pPr rtl="0"/>
            <a:r>
              <a:rPr lang="en-US" b="0" dirty="0">
                <a:effectLst/>
              </a:rPr>
              <a:t/>
            </a:r>
            <a:br>
              <a:rPr lang="en-US" b="0" dirty="0">
                <a:effectLst/>
              </a:rPr>
            </a:br>
            <a:r>
              <a:rPr lang="en-US" sz="1200" b="0" i="0" u="none" strike="noStrike" kern="1200" dirty="0">
                <a:solidFill>
                  <a:schemeClr val="tx1"/>
                </a:solidFill>
                <a:effectLst/>
                <a:latin typeface="+mn-lt"/>
                <a:ea typeface="+mn-ea"/>
                <a:cs typeface="+mn-cs"/>
              </a:rPr>
              <a:t>2. Zero net carbon by 2025 </a:t>
            </a:r>
            <a:endParaRPr lang="en-US" b="0" dirty="0">
              <a:effectLst/>
            </a:endParaRP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The Government must enact legally-binding policies to reduce carbon emissions in the UK to net zero by 2025</a:t>
            </a:r>
            <a:endParaRPr lang="en-US" b="0" dirty="0">
              <a:effectLst/>
            </a:endParaRP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It must take further action to reduce atmospheric greenhouse gases.</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It must cooperate internationally</a:t>
            </a:r>
          </a:p>
          <a:p>
            <a:pPr rtl="0"/>
            <a:r>
              <a:rPr lang="en-US" b="0" dirty="0">
                <a:effectLst/>
              </a:rPr>
              <a:t/>
            </a:r>
            <a:br>
              <a:rPr lang="en-US" b="0" dirty="0">
                <a:effectLst/>
              </a:rPr>
            </a:br>
            <a:r>
              <a:rPr lang="en-US" sz="1200" b="0" i="0" u="none" strike="noStrike" kern="1200" dirty="0">
                <a:solidFill>
                  <a:schemeClr val="tx1"/>
                </a:solidFill>
                <a:effectLst/>
                <a:latin typeface="+mn-lt"/>
                <a:ea typeface="+mn-ea"/>
                <a:cs typeface="+mn-cs"/>
              </a:rPr>
              <a:t>3. Citizens’ assembly – we will explain this in more detail later, but on a high level</a:t>
            </a:r>
            <a:endParaRPr lang="en-US" b="0" dirty="0">
              <a:effectLst/>
            </a:endParaRP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Many solutions could be implemented to avoid ecological collapse, and it is not our place to propose exactly which ones are the best. We therefore propose a system through which the policies and solutions are chosen - a Citizens’ Assembly.</a:t>
            </a:r>
          </a:p>
          <a:p>
            <a:pPr rtl="0"/>
            <a:r>
              <a:rPr lang="en-US" b="0" dirty="0">
                <a:effectLst/>
              </a:rPr>
              <a:t/>
            </a:r>
            <a:br>
              <a:rPr lang="en-US" b="0" dirty="0">
                <a:effectLst/>
              </a:rPr>
            </a:br>
            <a:r>
              <a:rPr lang="en-US" sz="1200" b="0" i="0" u="none" strike="noStrike" kern="1200" dirty="0">
                <a:solidFill>
                  <a:schemeClr val="tx1"/>
                </a:solidFill>
                <a:effectLst/>
                <a:latin typeface="+mn-lt"/>
                <a:ea typeface="+mn-ea"/>
                <a:cs typeface="+mn-cs"/>
              </a:rPr>
              <a:t>The first demand fits with tell the truth, the second two with act as if the truth is real</a:t>
            </a:r>
            <a:r>
              <a:rPr lang="en-US" sz="1200" b="0" i="0" u="none" strike="noStrike" kern="1200" dirty="0" smtClean="0">
                <a:solidFill>
                  <a:schemeClr val="tx1"/>
                </a:solidFill>
                <a:effectLst/>
                <a:latin typeface="+mn-lt"/>
                <a:ea typeface="+mn-ea"/>
                <a:cs typeface="+mn-cs"/>
              </a:rPr>
              <a:t>.</a:t>
            </a:r>
            <a:endParaRPr lang="en-US" b="0" dirty="0">
              <a:effectLst/>
            </a:endParaRP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AF3954D5-CCE6-5A48-AEBD-9F6C9F945DAE}" type="slidenum">
              <a:rPr lang="en-US" smtClean="0"/>
              <a:t>40</a:t>
            </a:fld>
            <a:endParaRPr lang="en-US"/>
          </a:p>
        </p:txBody>
      </p:sp>
    </p:spTree>
    <p:extLst>
      <p:ext uri="{BB962C8B-B14F-4D97-AF65-F5344CB8AC3E}">
        <p14:creationId xmlns:p14="http://schemas.microsoft.com/office/powerpoint/2010/main" val="12858696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4f8696c74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4f8696c74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4f8696c74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4f8696c74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4ee27030e3_2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g4ee27030e3_2_2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Lets make it happen Locally. We’ll be working with the Santa Cruz Climate Action Program staff</a:t>
            </a:r>
            <a:endParaRPr/>
          </a:p>
        </p:txBody>
      </p:sp>
      <p:sp>
        <p:nvSpPr>
          <p:cNvPr id="331" name="Google Shape;331;g4ee27030e3_2_26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44</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[SPEAKERS NOTE]: </a:t>
            </a:r>
            <a:r>
              <a:rPr lang="en-US" sz="1200" b="0" i="1" u="none" strike="noStrike" kern="1200" dirty="0">
                <a:solidFill>
                  <a:schemeClr val="tx1"/>
                </a:solidFill>
                <a:effectLst/>
                <a:latin typeface="+mn-lt"/>
                <a:ea typeface="+mn-ea"/>
                <a:cs typeface="+mn-cs"/>
              </a:rPr>
              <a:t>LET THE AUDIENCE READ THE MAIN QUOTE FOR THEMSELVES THEN REVEAL THE SECOND QUOTE</a:t>
            </a:r>
            <a:endParaRPr lang="en-US" b="0" dirty="0">
              <a:effectLst/>
            </a:endParaRPr>
          </a:p>
          <a:p>
            <a:pPr rtl="0"/>
            <a:r>
              <a:rPr lang="en-US" b="0" dirty="0">
                <a:effectLst/>
              </a:rPr>
              <a:t/>
            </a:r>
            <a:br>
              <a:rPr lang="en-US" b="0" dirty="0">
                <a:effectLst/>
              </a:rPr>
            </a:br>
            <a:r>
              <a:rPr lang="en-US" sz="1200" b="0" i="0" u="none" strike="noStrike" kern="1200" dirty="0">
                <a:solidFill>
                  <a:schemeClr val="tx1"/>
                </a:solidFill>
                <a:effectLst/>
                <a:latin typeface="+mn-lt"/>
                <a:ea typeface="+mn-ea"/>
                <a:cs typeface="+mn-cs"/>
              </a:rPr>
              <a:t>This quote by Dr Kate Marvel </a:t>
            </a:r>
            <a:r>
              <a:rPr lang="en-US" sz="1200" b="0" i="0" u="none" strike="noStrike" kern="1200" dirty="0" err="1">
                <a:solidFill>
                  <a:schemeClr val="tx1"/>
                </a:solidFill>
                <a:effectLst/>
                <a:latin typeface="+mn-lt"/>
                <a:ea typeface="+mn-ea"/>
                <a:cs typeface="+mn-cs"/>
              </a:rPr>
              <a:t>summarises</a:t>
            </a:r>
            <a:r>
              <a:rPr lang="en-US" sz="1200" b="0" i="0" u="none" strike="noStrike" kern="1200" dirty="0">
                <a:solidFill>
                  <a:schemeClr val="tx1"/>
                </a:solidFill>
                <a:effectLst/>
                <a:latin typeface="+mn-lt"/>
                <a:ea typeface="+mn-ea"/>
                <a:cs typeface="+mn-cs"/>
              </a:rPr>
              <a:t> the situation we are in….</a:t>
            </a:r>
            <a:endParaRPr lang="en-US" b="0" dirty="0">
              <a:effectLst/>
            </a:endParaRPr>
          </a:p>
          <a:p>
            <a:pPr rtl="0"/>
            <a:r>
              <a:rPr lang="en-US" b="0" dirty="0">
                <a:effectLst/>
              </a:rPr>
              <a:t/>
            </a:r>
            <a:br>
              <a:rPr lang="en-US" b="0" dirty="0">
                <a:effectLst/>
              </a:rPr>
            </a:br>
            <a:r>
              <a:rPr lang="en-US" sz="1200" b="0" i="1" u="none" strike="noStrike" kern="1200" dirty="0">
                <a:solidFill>
                  <a:schemeClr val="tx1"/>
                </a:solidFill>
                <a:effectLst/>
                <a:latin typeface="+mn-lt"/>
                <a:ea typeface="+mn-ea"/>
                <a:cs typeface="+mn-cs"/>
              </a:rPr>
              <a:t>CLICK TO REVEAL “... WE NEED COURAGE NOT HOPE”</a:t>
            </a:r>
            <a:endParaRPr lang="en-US" b="0" dirty="0">
              <a:effectLst/>
            </a:endParaRPr>
          </a:p>
          <a:p>
            <a:pPr rtl="0"/>
            <a:r>
              <a:rPr lang="en-US" sz="1200" b="0" i="0" u="none" strike="noStrike" kern="1200" dirty="0">
                <a:solidFill>
                  <a:schemeClr val="tx1"/>
                </a:solidFill>
                <a:effectLst/>
                <a:latin typeface="+mn-lt"/>
                <a:ea typeface="+mn-ea"/>
                <a:cs typeface="+mn-cs"/>
              </a:rPr>
              <a:t>However, all isn’t lost, but we can’t just hope that somebody else will sort this out for us, we need to take courageous action to </a:t>
            </a:r>
            <a:endParaRPr lang="en-US" b="0" dirty="0">
              <a:effectLst/>
            </a:endParaRPr>
          </a:p>
          <a:p>
            <a:r>
              <a:rPr lang="en-US" dirty="0"/>
              <a:t/>
            </a:r>
            <a:br>
              <a:rPr lang="en-US" dirty="0"/>
            </a:br>
            <a:endParaRPr lang="en-GB"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fld id="{AF3954D5-CCE6-5A48-AEBD-9F6C9F945DAE}" type="slidenum">
              <a:rPr lang="en-US" smtClean="0"/>
              <a:t>45</a:t>
            </a:fld>
            <a:endParaRPr lang="en-US" dirty="0"/>
          </a:p>
        </p:txBody>
      </p:sp>
    </p:spTree>
    <p:extLst>
      <p:ext uri="{BB962C8B-B14F-4D97-AF65-F5344CB8AC3E}">
        <p14:creationId xmlns:p14="http://schemas.microsoft.com/office/powerpoint/2010/main" val="20408536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rtl="0">
              <a:spcBef>
                <a:spcPts val="0"/>
              </a:spcBef>
              <a:spcAft>
                <a:spcPts val="0"/>
              </a:spcAft>
              <a:buFont typeface="Arial" panose="020B0604020202020204" pitchFamily="34" charset="0"/>
              <a:buChar char="•"/>
            </a:pPr>
            <a:r>
              <a:rPr lang="en-US" sz="1200" b="0" i="0" u="none" strike="noStrike" dirty="0">
                <a:solidFill>
                  <a:srgbClr val="000000"/>
                </a:solidFill>
                <a:effectLst/>
                <a:latin typeface="Arial" panose="020B0604020202020204" pitchFamily="34" charset="0"/>
              </a:rPr>
              <a:t>Six years is a very short period of time to transform our economy to being net carbon zero.</a:t>
            </a:r>
          </a:p>
          <a:p>
            <a:pPr marL="171450" indent="-171450" rtl="0">
              <a:spcBef>
                <a:spcPts val="0"/>
              </a:spcBef>
              <a:spcAft>
                <a:spcPts val="0"/>
              </a:spcAft>
              <a:buFont typeface="Arial" panose="020B0604020202020204" pitchFamily="34" charset="0"/>
              <a:buChar char="•"/>
            </a:pPr>
            <a:r>
              <a:rPr lang="en-US" sz="1200" b="0" i="0" u="none" strike="noStrike" dirty="0">
                <a:solidFill>
                  <a:srgbClr val="000000"/>
                </a:solidFill>
                <a:effectLst/>
                <a:latin typeface="Arial" panose="020B0604020202020204" pitchFamily="34" charset="0"/>
              </a:rPr>
              <a:t>As the existing environmentally destructive solutions are embedded in the current global system, you might think it is impossible to make the massive changes fast.</a:t>
            </a:r>
            <a:endParaRPr lang="en-US" b="0" dirty="0">
              <a:effectLst/>
            </a:endParaRPr>
          </a:p>
          <a:p>
            <a:pPr marL="171450" indent="-171450" rtl="0">
              <a:spcBef>
                <a:spcPts val="0"/>
              </a:spcBef>
              <a:spcAft>
                <a:spcPts val="0"/>
              </a:spcAft>
              <a:buFont typeface="Arial" panose="020B0604020202020204" pitchFamily="34" charset="0"/>
              <a:buChar char="•"/>
            </a:pPr>
            <a:r>
              <a:rPr lang="en-US" sz="1200" b="0" i="0" u="none" strike="noStrike" dirty="0">
                <a:solidFill>
                  <a:srgbClr val="000000"/>
                </a:solidFill>
                <a:effectLst/>
                <a:latin typeface="Arial" panose="020B0604020202020204" pitchFamily="34" charset="0"/>
              </a:rPr>
              <a:t>However it has been demonstrated many times that if there is sufficient desire that massive changes can happen very quickly as represented by these three examples.</a:t>
            </a:r>
            <a:endParaRPr lang="en-US" b="0" dirty="0">
              <a:effectLst/>
            </a:endParaRPr>
          </a:p>
          <a:p>
            <a:pPr marL="171450" indent="-171450" rtl="0">
              <a:spcBef>
                <a:spcPts val="0"/>
              </a:spcBef>
              <a:spcAft>
                <a:spcPts val="0"/>
              </a:spcAft>
              <a:buFont typeface="Arial" panose="020B0604020202020204" pitchFamily="34" charset="0"/>
              <a:buChar char="•"/>
            </a:pPr>
            <a:r>
              <a:rPr lang="en-US" sz="1200" b="0" i="0" u="none" strike="noStrike" dirty="0">
                <a:solidFill>
                  <a:srgbClr val="000000"/>
                </a:solidFill>
                <a:effectLst/>
                <a:latin typeface="Arial" panose="020B0604020202020204" pitchFamily="34" charset="0"/>
              </a:rPr>
              <a:t>In the early 1930s America faced the Great Depression, and the response was huge government investment, which got the country back on it’s feet very quickly</a:t>
            </a:r>
            <a:endParaRPr lang="en-US" b="0" dirty="0">
              <a:effectLst/>
            </a:endParaRPr>
          </a:p>
          <a:p>
            <a:pPr marL="171450" indent="-171450" rtl="0">
              <a:spcBef>
                <a:spcPts val="0"/>
              </a:spcBef>
              <a:spcAft>
                <a:spcPts val="0"/>
              </a:spcAft>
              <a:buFont typeface="Arial" panose="020B0604020202020204" pitchFamily="34" charset="0"/>
              <a:buChar char="•"/>
            </a:pPr>
            <a:r>
              <a:rPr lang="en-US" sz="1200" b="0" i="0" u="none" strike="noStrike" dirty="0">
                <a:solidFill>
                  <a:srgbClr val="000000"/>
                </a:solidFill>
                <a:effectLst/>
                <a:latin typeface="Arial" panose="020B0604020202020204" pitchFamily="34" charset="0"/>
              </a:rPr>
              <a:t>Britain faced an existential threat in 1939, but not only did deal with the threat of Nazi Germany, but also laid the foundations for things such as the NHS and widespread social housing.</a:t>
            </a:r>
            <a:endParaRPr lang="en-US" b="0" dirty="0">
              <a:effectLst/>
            </a:endParaRPr>
          </a:p>
          <a:p>
            <a:pPr marL="171450" indent="-171450" rtl="0">
              <a:spcBef>
                <a:spcPts val="0"/>
              </a:spcBef>
              <a:spcAft>
                <a:spcPts val="0"/>
              </a:spcAft>
              <a:buFont typeface="Arial" panose="020B0604020202020204" pitchFamily="34" charset="0"/>
              <a:buChar char="•"/>
            </a:pPr>
            <a:r>
              <a:rPr lang="en-US" sz="1200" b="0" i="0" u="none" strike="noStrike" dirty="0">
                <a:solidFill>
                  <a:srgbClr val="000000"/>
                </a:solidFill>
                <a:effectLst/>
                <a:latin typeface="Arial" panose="020B0604020202020204" pitchFamily="34" charset="0"/>
              </a:rPr>
              <a:t>In 1962 John F Kennedy set an objective to place a man on the moon by the end of the decade, and in 1969 this seemingly impossible feat at the time was achieved.</a:t>
            </a:r>
            <a:endParaRPr lang="en-US" b="0" dirty="0">
              <a:effectLst/>
            </a:endParaRPr>
          </a:p>
          <a:p>
            <a:r>
              <a:rPr lang="en-US" dirty="0"/>
              <a:t/>
            </a:r>
            <a:br>
              <a:rPr lang="en-US" dirty="0"/>
            </a:b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3954D5-CCE6-5A48-AEBD-9F6C9F945DA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66789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4ee27030e3_2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1" name="Google Shape;361;g4ee27030e3_2_2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4f8696c74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4f8696c74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4ee27030e3_2_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9" name="Google Shape;409;g4ee27030e3_2_3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4ee27030e3_2_3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4" name="Google Shape;424;g4ee27030e3_2_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1597819"/>
            <a:ext cx="7772400" cy="1102519"/>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59" name="Google Shape;59;p1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5"/>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5" name="Google Shape;65;p15"/>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5"/>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311701" y="445025"/>
            <a:ext cx="8520599" cy="572699"/>
          </a:xfrm>
          <a:prstGeom prst="rect">
            <a:avLst/>
          </a:prstGeom>
          <a:noFill/>
          <a:ln>
            <a:noFill/>
          </a:ln>
        </p:spPr>
        <p:txBody>
          <a:bodyPr spcFirstLastPara="1" wrap="square" lIns="91425" tIns="91425" rIns="91425" bIns="91425" anchor="t" anchorCtr="0"/>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6"/>
          <p:cNvSpPr txBox="1">
            <a:spLocks noGrp="1"/>
          </p:cNvSpPr>
          <p:nvPr>
            <p:ph type="body" idx="1"/>
          </p:nvPr>
        </p:nvSpPr>
        <p:spPr>
          <a:xfrm>
            <a:off x="311701" y="1152475"/>
            <a:ext cx="8520599" cy="3416400"/>
          </a:xfrm>
          <a:prstGeom prst="rect">
            <a:avLst/>
          </a:prstGeom>
          <a:noFill/>
          <a:ln>
            <a:noFill/>
          </a:ln>
        </p:spPr>
        <p:txBody>
          <a:bodyPr spcFirstLastPara="1" wrap="square" lIns="91425" tIns="91425" rIns="91425" bIns="91425" anchor="t" anchorCtr="0"/>
          <a:lstStyle>
            <a:lvl1pPr marL="457200" lvl="0" indent="-431800" algn="l">
              <a:spcBef>
                <a:spcPts val="0"/>
              </a:spcBef>
              <a:spcAft>
                <a:spcPts val="0"/>
              </a:spcAft>
              <a:buClr>
                <a:schemeClr val="dk1"/>
              </a:buClr>
              <a:buSzPts val="3200"/>
              <a:buChar char="•"/>
              <a:defRPr/>
            </a:lvl1pPr>
            <a:lvl2pPr marL="914400" lvl="1" indent="-406400" algn="l">
              <a:spcBef>
                <a:spcPts val="0"/>
              </a:spcBef>
              <a:spcAft>
                <a:spcPts val="0"/>
              </a:spcAft>
              <a:buClr>
                <a:schemeClr val="dk1"/>
              </a:buClr>
              <a:buSzPts val="2800"/>
              <a:buChar char="–"/>
              <a:defRPr/>
            </a:lvl2pPr>
            <a:lvl3pPr marL="1371600" lvl="2" indent="-381000" algn="l">
              <a:spcBef>
                <a:spcPts val="0"/>
              </a:spcBef>
              <a:spcAft>
                <a:spcPts val="0"/>
              </a:spcAft>
              <a:buClr>
                <a:schemeClr val="dk1"/>
              </a:buClr>
              <a:buSzPts val="2400"/>
              <a:buChar char="•"/>
              <a:defRPr/>
            </a:lvl3pPr>
            <a:lvl4pPr marL="1828800" lvl="3" indent="-355600" algn="l">
              <a:spcBef>
                <a:spcPts val="0"/>
              </a:spcBef>
              <a:spcAft>
                <a:spcPts val="0"/>
              </a:spcAft>
              <a:buClr>
                <a:schemeClr val="dk1"/>
              </a:buClr>
              <a:buSzPts val="2000"/>
              <a:buChar char="–"/>
              <a:defRPr/>
            </a:lvl4pPr>
            <a:lvl5pPr marL="2286000" lvl="4" indent="-355600" algn="l">
              <a:spcBef>
                <a:spcPts val="0"/>
              </a:spcBef>
              <a:spcAft>
                <a:spcPts val="0"/>
              </a:spcAft>
              <a:buClr>
                <a:schemeClr val="dk1"/>
              </a:buClr>
              <a:buSzPts val="2000"/>
              <a:buChar char="»"/>
              <a:defRPr/>
            </a:lvl5pPr>
            <a:lvl6pPr marL="2743200" lvl="5" indent="-355600" algn="l">
              <a:spcBef>
                <a:spcPts val="0"/>
              </a:spcBef>
              <a:spcAft>
                <a:spcPts val="0"/>
              </a:spcAft>
              <a:buClr>
                <a:schemeClr val="dk1"/>
              </a:buClr>
              <a:buSzPts val="2000"/>
              <a:buChar char="•"/>
              <a:defRPr/>
            </a:lvl6pPr>
            <a:lvl7pPr marL="3200400" lvl="6" indent="-355600" algn="l">
              <a:spcBef>
                <a:spcPts val="0"/>
              </a:spcBef>
              <a:spcAft>
                <a:spcPts val="0"/>
              </a:spcAft>
              <a:buClr>
                <a:schemeClr val="dk1"/>
              </a:buClr>
              <a:buSzPts val="2000"/>
              <a:buChar char="•"/>
              <a:defRPr/>
            </a:lvl7pPr>
            <a:lvl8pPr marL="3657600" lvl="7" indent="-355600" algn="l">
              <a:spcBef>
                <a:spcPts val="0"/>
              </a:spcBef>
              <a:spcAft>
                <a:spcPts val="0"/>
              </a:spcAft>
              <a:buClr>
                <a:schemeClr val="dk1"/>
              </a:buClr>
              <a:buSzPts val="2000"/>
              <a:buChar char="•"/>
              <a:defRPr/>
            </a:lvl8pPr>
            <a:lvl9pPr marL="4114800" lvl="8" indent="-355600" algn="l">
              <a:spcBef>
                <a:spcPts val="0"/>
              </a:spcBef>
              <a:spcAft>
                <a:spcPts val="0"/>
              </a:spcAft>
              <a:buClr>
                <a:schemeClr val="dk1"/>
              </a:buClr>
              <a:buSzPts val="2000"/>
              <a:buChar char="•"/>
              <a:defRPr/>
            </a:lvl9pPr>
          </a:lstStyle>
          <a:p>
            <a:endParaRPr/>
          </a:p>
        </p:txBody>
      </p:sp>
      <p:sp>
        <p:nvSpPr>
          <p:cNvPr id="71" name="Google Shape;71;p16"/>
          <p:cNvSpPr txBox="1">
            <a:spLocks noGrp="1"/>
          </p:cNvSpPr>
          <p:nvPr>
            <p:ph type="sldNum" idx="12"/>
          </p:nvPr>
        </p:nvSpPr>
        <p:spPr>
          <a:xfrm>
            <a:off x="8472458" y="4663216"/>
            <a:ext cx="548699" cy="393600"/>
          </a:xfrm>
          <a:prstGeom prst="rect">
            <a:avLst/>
          </a:prstGeom>
          <a:noFill/>
          <a:ln>
            <a:noFill/>
          </a:ln>
        </p:spPr>
        <p:txBody>
          <a:bodyPr spcFirstLastPara="1" wrap="square" lIns="91425" tIns="91425" rIns="91425" bIns="91425" anchor="ctr" anchorCtr="0">
            <a:noAutofit/>
          </a:bodyPr>
          <a:lstStyle>
            <a:lvl1pPr marL="0" lvl="0" indent="0" algn="r">
              <a:spcBef>
                <a:spcPts val="0"/>
              </a:spcBef>
              <a:buClr>
                <a:srgbClr val="888888"/>
              </a:buClr>
              <a:buSzPts val="1200"/>
              <a:buFont typeface="Calibri"/>
              <a:buNone/>
              <a:defRPr/>
            </a:lvl1pPr>
            <a:lvl2pPr marL="0" lvl="1" indent="0" algn="r">
              <a:spcBef>
                <a:spcPts val="0"/>
              </a:spcBef>
              <a:buClr>
                <a:srgbClr val="888888"/>
              </a:buClr>
              <a:buSzPts val="1200"/>
              <a:buFont typeface="Calibri"/>
              <a:buNone/>
              <a:defRPr/>
            </a:lvl2pPr>
            <a:lvl3pPr marL="0" lvl="2" indent="0" algn="r">
              <a:spcBef>
                <a:spcPts val="0"/>
              </a:spcBef>
              <a:buClr>
                <a:srgbClr val="888888"/>
              </a:buClr>
              <a:buSzPts val="1200"/>
              <a:buFont typeface="Calibri"/>
              <a:buNone/>
              <a:defRPr/>
            </a:lvl3pPr>
            <a:lvl4pPr marL="0" lvl="3" indent="0" algn="r">
              <a:spcBef>
                <a:spcPts val="0"/>
              </a:spcBef>
              <a:buClr>
                <a:srgbClr val="888888"/>
              </a:buClr>
              <a:buSzPts val="1200"/>
              <a:buFont typeface="Calibri"/>
              <a:buNone/>
              <a:defRPr/>
            </a:lvl4pPr>
            <a:lvl5pPr marL="0" lvl="4" indent="0" algn="r">
              <a:spcBef>
                <a:spcPts val="0"/>
              </a:spcBef>
              <a:buClr>
                <a:srgbClr val="888888"/>
              </a:buClr>
              <a:buSzPts val="1200"/>
              <a:buFont typeface="Calibri"/>
              <a:buNone/>
              <a:defRPr/>
            </a:lvl5pPr>
            <a:lvl6pPr marL="0" lvl="5" indent="0" algn="r">
              <a:spcBef>
                <a:spcPts val="0"/>
              </a:spcBef>
              <a:buClr>
                <a:srgbClr val="888888"/>
              </a:buClr>
              <a:buSzPts val="1200"/>
              <a:buFont typeface="Calibri"/>
              <a:buNone/>
              <a:defRPr/>
            </a:lvl6pPr>
            <a:lvl7pPr marL="0" lvl="6" indent="0" algn="r">
              <a:spcBef>
                <a:spcPts val="0"/>
              </a:spcBef>
              <a:buClr>
                <a:srgbClr val="888888"/>
              </a:buClr>
              <a:buSzPts val="1200"/>
              <a:buFont typeface="Calibri"/>
              <a:buNone/>
              <a:defRPr/>
            </a:lvl7pPr>
            <a:lvl8pPr marL="0" lvl="7" indent="0" algn="r">
              <a:spcBef>
                <a:spcPts val="0"/>
              </a:spcBef>
              <a:buClr>
                <a:srgbClr val="888888"/>
              </a:buClr>
              <a:buSzPts val="1200"/>
              <a:buFont typeface="Calibri"/>
              <a:buNone/>
              <a:defRPr/>
            </a:lvl8pPr>
            <a:lvl9pPr marL="0" lvl="8" indent="0" algn="r">
              <a:spcBef>
                <a:spcPts val="0"/>
              </a:spcBef>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722313" y="3305175"/>
            <a:ext cx="7772400" cy="1021556"/>
          </a:xfrm>
          <a:prstGeom prst="rect">
            <a:avLst/>
          </a:prstGeom>
          <a:noFill/>
          <a:ln>
            <a:noFill/>
          </a:ln>
        </p:spPr>
        <p:txBody>
          <a:bodyPr spcFirstLastPara="1" wrap="square" lIns="91425" tIns="45700" rIns="91425" bIns="45700" anchor="t" anchorCtr="0"/>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7"/>
          <p:cNvSpPr txBox="1">
            <a:spLocks noGrp="1"/>
          </p:cNvSpPr>
          <p:nvPr>
            <p:ph type="body" idx="1"/>
          </p:nvPr>
        </p:nvSpPr>
        <p:spPr>
          <a:xfrm>
            <a:off x="722313" y="2180035"/>
            <a:ext cx="7772400" cy="1125140"/>
          </a:xfrm>
          <a:prstGeom prst="rect">
            <a:avLst/>
          </a:prstGeom>
          <a:noFill/>
          <a:ln>
            <a:noFill/>
          </a:ln>
        </p:spPr>
        <p:txBody>
          <a:bodyPr spcFirstLastPara="1" wrap="square" lIns="91425" tIns="45700" rIns="91425" bIns="45700" anchor="b" anchorCtr="0"/>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75" name="Google Shape;75;p17"/>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7"/>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7"/>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8"/>
          <p:cNvSpPr txBox="1">
            <a:spLocks noGrp="1"/>
          </p:cNvSpPr>
          <p:nvPr>
            <p:ph type="body" idx="1"/>
          </p:nvPr>
        </p:nvSpPr>
        <p:spPr>
          <a:xfrm>
            <a:off x="457200" y="1200150"/>
            <a:ext cx="4038600" cy="3394472"/>
          </a:xfrm>
          <a:prstGeom prst="rect">
            <a:avLst/>
          </a:prstGeom>
          <a:noFill/>
          <a:ln>
            <a:noFill/>
          </a:ln>
        </p:spPr>
        <p:txBody>
          <a:bodyPr spcFirstLastPara="1" wrap="square" lIns="91425" tIns="45700" rIns="91425" bIns="45700" anchor="t" anchorCtr="0"/>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81" name="Google Shape;81;p18"/>
          <p:cNvSpPr txBox="1">
            <a:spLocks noGrp="1"/>
          </p:cNvSpPr>
          <p:nvPr>
            <p:ph type="body" idx="2"/>
          </p:nvPr>
        </p:nvSpPr>
        <p:spPr>
          <a:xfrm>
            <a:off x="4648200" y="1200150"/>
            <a:ext cx="4038600" cy="3394472"/>
          </a:xfrm>
          <a:prstGeom prst="rect">
            <a:avLst/>
          </a:prstGeom>
          <a:noFill/>
          <a:ln>
            <a:noFill/>
          </a:ln>
        </p:spPr>
        <p:txBody>
          <a:bodyPr spcFirstLastPara="1" wrap="square" lIns="91425" tIns="45700" rIns="91425" bIns="45700" anchor="t" anchorCtr="0"/>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82" name="Google Shape;82;p18"/>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8"/>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8"/>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19"/>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88" name="Google Shape;88;p19"/>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89" name="Google Shape;89;p19"/>
          <p:cNvSpPr txBox="1">
            <a:spLocks noGrp="1"/>
          </p:cNvSpPr>
          <p:nvPr>
            <p:ph type="body" idx="3"/>
          </p:nvPr>
        </p:nvSpPr>
        <p:spPr>
          <a:xfrm>
            <a:off x="4645025" y="1151335"/>
            <a:ext cx="4041775" cy="479822"/>
          </a:xfrm>
          <a:prstGeom prst="rect">
            <a:avLst/>
          </a:prstGeom>
          <a:noFill/>
          <a:ln>
            <a:noFill/>
          </a:ln>
        </p:spPr>
        <p:txBody>
          <a:bodyPr spcFirstLastPara="1" wrap="square" lIns="91425" tIns="45700" rIns="91425" bIns="45700" anchor="b" anchorCtr="0"/>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90" name="Google Shape;90;p19"/>
          <p:cNvSpPr txBox="1">
            <a:spLocks noGrp="1"/>
          </p:cNvSpPr>
          <p:nvPr>
            <p:ph type="body" idx="4"/>
          </p:nvPr>
        </p:nvSpPr>
        <p:spPr>
          <a:xfrm>
            <a:off x="4645025" y="1631156"/>
            <a:ext cx="4041775" cy="2963466"/>
          </a:xfrm>
          <a:prstGeom prst="rect">
            <a:avLst/>
          </a:prstGeom>
          <a:noFill/>
          <a:ln>
            <a:noFill/>
          </a:ln>
        </p:spPr>
        <p:txBody>
          <a:bodyPr spcFirstLastPara="1" wrap="square" lIns="91425" tIns="45700" rIns="91425" bIns="45700" anchor="t" anchorCtr="0"/>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91" name="Google Shape;91;p19"/>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9"/>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9"/>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20"/>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20"/>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20"/>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
        <p:nvSpPr>
          <p:cNvPr id="100" name="Google Shape;100;p21"/>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21"/>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1"/>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3"/>
        <p:cNvGrpSpPr/>
        <p:nvPr/>
      </p:nvGrpSpPr>
      <p:grpSpPr>
        <a:xfrm>
          <a:off x="0" y="0"/>
          <a:ext cx="0" cy="0"/>
          <a:chOff x="0" y="0"/>
          <a:chExt cx="0" cy="0"/>
        </a:xfrm>
      </p:grpSpPr>
      <p:sp>
        <p:nvSpPr>
          <p:cNvPr id="104" name="Google Shape;104;p22"/>
          <p:cNvSpPr txBox="1">
            <a:spLocks noGrp="1"/>
          </p:cNvSpPr>
          <p:nvPr>
            <p:ph type="title"/>
          </p:nvPr>
        </p:nvSpPr>
        <p:spPr>
          <a:xfrm>
            <a:off x="457200" y="204788"/>
            <a:ext cx="3008313" cy="871537"/>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22"/>
          <p:cNvSpPr txBox="1">
            <a:spLocks noGrp="1"/>
          </p:cNvSpPr>
          <p:nvPr>
            <p:ph type="body" idx="1"/>
          </p:nvPr>
        </p:nvSpPr>
        <p:spPr>
          <a:xfrm>
            <a:off x="3575050" y="204788"/>
            <a:ext cx="5111750" cy="4389835"/>
          </a:xfrm>
          <a:prstGeom prst="rect">
            <a:avLst/>
          </a:prstGeom>
          <a:noFill/>
          <a:ln>
            <a:noFill/>
          </a:ln>
        </p:spPr>
        <p:txBody>
          <a:bodyPr spcFirstLastPara="1" wrap="square" lIns="91425" tIns="45700" rIns="91425" bIns="45700" anchor="t" anchorCtr="0"/>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06" name="Google Shape;106;p22"/>
          <p:cNvSpPr txBox="1">
            <a:spLocks noGrp="1"/>
          </p:cNvSpPr>
          <p:nvPr>
            <p:ph type="body" idx="2"/>
          </p:nvPr>
        </p:nvSpPr>
        <p:spPr>
          <a:xfrm>
            <a:off x="457200" y="1076325"/>
            <a:ext cx="3008313" cy="3518297"/>
          </a:xfrm>
          <a:prstGeom prst="rect">
            <a:avLst/>
          </a:prstGeom>
          <a:noFill/>
          <a:ln>
            <a:noFill/>
          </a:ln>
        </p:spPr>
        <p:txBody>
          <a:bodyPr spcFirstLastPara="1" wrap="square" lIns="91425" tIns="45700" rIns="91425" bIns="45700" anchor="t" anchorCtr="0"/>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07" name="Google Shape;107;p22"/>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22"/>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22"/>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0"/>
        <p:cNvGrpSpPr/>
        <p:nvPr/>
      </p:nvGrpSpPr>
      <p:grpSpPr>
        <a:xfrm>
          <a:off x="0" y="0"/>
          <a:ext cx="0" cy="0"/>
          <a:chOff x="0" y="0"/>
          <a:chExt cx="0" cy="0"/>
        </a:xfrm>
      </p:grpSpPr>
      <p:sp>
        <p:nvSpPr>
          <p:cNvPr id="111" name="Google Shape;111;p23"/>
          <p:cNvSpPr txBox="1">
            <a:spLocks noGrp="1"/>
          </p:cNvSpPr>
          <p:nvPr>
            <p:ph type="title"/>
          </p:nvPr>
        </p:nvSpPr>
        <p:spPr>
          <a:xfrm>
            <a:off x="1792288" y="3600450"/>
            <a:ext cx="5486400" cy="425053"/>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23"/>
          <p:cNvSpPr>
            <a:spLocks noGrp="1"/>
          </p:cNvSpPr>
          <p:nvPr>
            <p:ph type="pic" idx="2"/>
          </p:nvPr>
        </p:nvSpPr>
        <p:spPr>
          <a:xfrm>
            <a:off x="1792288" y="459581"/>
            <a:ext cx="5486400" cy="3086100"/>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3" name="Google Shape;113;p23"/>
          <p:cNvSpPr txBox="1">
            <a:spLocks noGrp="1"/>
          </p:cNvSpPr>
          <p:nvPr>
            <p:ph type="body" idx="1"/>
          </p:nvPr>
        </p:nvSpPr>
        <p:spPr>
          <a:xfrm>
            <a:off x="1792288" y="4025503"/>
            <a:ext cx="5486400" cy="603646"/>
          </a:xfrm>
          <a:prstGeom prst="rect">
            <a:avLst/>
          </a:prstGeom>
          <a:noFill/>
          <a:ln>
            <a:noFill/>
          </a:ln>
        </p:spPr>
        <p:txBody>
          <a:bodyPr spcFirstLastPara="1" wrap="square" lIns="91425" tIns="45700" rIns="91425" bIns="45700" anchor="t" anchorCtr="0"/>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14" name="Google Shape;114;p2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2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2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7"/>
        <p:cNvGrpSpPr/>
        <p:nvPr/>
      </p:nvGrpSpPr>
      <p:grpSpPr>
        <a:xfrm>
          <a:off x="0" y="0"/>
          <a:ext cx="0" cy="0"/>
          <a:chOff x="0" y="0"/>
          <a:chExt cx="0" cy="0"/>
        </a:xfrm>
      </p:grpSpPr>
      <p:sp>
        <p:nvSpPr>
          <p:cNvPr id="118" name="Google Shape;118;p24"/>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24"/>
          <p:cNvSpPr txBox="1">
            <a:spLocks noGrp="1"/>
          </p:cNvSpPr>
          <p:nvPr>
            <p:ph type="body" idx="1"/>
          </p:nvPr>
        </p:nvSpPr>
        <p:spPr>
          <a:xfrm rot="5400000">
            <a:off x="2874764" y="-1217414"/>
            <a:ext cx="3394472" cy="8229600"/>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0" name="Google Shape;120;p2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2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3"/>
        <p:cNvGrpSpPr/>
        <p:nvPr/>
      </p:nvGrpSpPr>
      <p:grpSpPr>
        <a:xfrm>
          <a:off x="0" y="0"/>
          <a:ext cx="0" cy="0"/>
          <a:chOff x="0" y="0"/>
          <a:chExt cx="0" cy="0"/>
        </a:xfrm>
      </p:grpSpPr>
      <p:sp>
        <p:nvSpPr>
          <p:cNvPr id="124" name="Google Shape;124;p25"/>
          <p:cNvSpPr txBox="1">
            <a:spLocks noGrp="1"/>
          </p:cNvSpPr>
          <p:nvPr>
            <p:ph type="title"/>
          </p:nvPr>
        </p:nvSpPr>
        <p:spPr>
          <a:xfrm rot="5400000">
            <a:off x="5463778" y="1371600"/>
            <a:ext cx="4388644" cy="205740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 name="Google Shape;125;p25"/>
          <p:cNvSpPr txBox="1">
            <a:spLocks noGrp="1"/>
          </p:cNvSpPr>
          <p:nvPr>
            <p:ph type="body" idx="1"/>
          </p:nvPr>
        </p:nvSpPr>
        <p:spPr>
          <a:xfrm rot="5400000">
            <a:off x="1272778" y="-609599"/>
            <a:ext cx="4388644" cy="6019800"/>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6" name="Google Shape;126;p25"/>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5"/>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4" Type="http://schemas.openxmlformats.org/officeDocument/2006/relationships/hyperlink" Target="https://www.ecowatch.com/tag/oceans" TargetMode="External"/><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image" Target="../media/image19.jpg"/><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0.png"/><Relationship Id="rId3" Type="http://schemas.openxmlformats.org/officeDocument/2006/relationships/image" Target="../media/image21.jp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eg"/><Relationship Id="rId1" Type="http://schemas.openxmlformats.org/officeDocument/2006/relationships/slideLayout" Target="../slideLayouts/slideLayout13.xml"/><Relationship Id="rId2" Type="http://schemas.openxmlformats.org/officeDocument/2006/relationships/image" Target="../media/image2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jpe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1.xml"/><Relationship Id="rId3" Type="http://schemas.openxmlformats.org/officeDocument/2006/relationships/image" Target="../media/image35.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3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7.jp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jpeg"/><Relationship Id="rId5" Type="http://schemas.openxmlformats.org/officeDocument/2006/relationships/image" Target="../media/image42.png"/><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44.jpg"/></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jpeg"/><Relationship Id="rId5" Type="http://schemas.openxmlformats.org/officeDocument/2006/relationships/image" Target="../media/image47.jpeg"/><Relationship Id="rId6" Type="http://schemas.openxmlformats.org/officeDocument/2006/relationships/image" Target="../media/image48.jpeg"/><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50.jpeg"/><Relationship Id="rId4" Type="http://schemas.openxmlformats.org/officeDocument/2006/relationships/image" Target="../media/image51.jpeg"/><Relationship Id="rId1" Type="http://schemas.openxmlformats.org/officeDocument/2006/relationships/slideLayout" Target="../slideLayouts/slideLayout13.xml"/><Relationship Id="rId2" Type="http://schemas.openxmlformats.org/officeDocument/2006/relationships/image" Target="../media/image49.jpeg"/></Relationships>
</file>

<file path=ppt/slides/_rels/slide40.xml.rels><?xml version="1.0" encoding="UTF-8" standalone="yes"?>
<Relationships xmlns="http://schemas.openxmlformats.org/package/2006/relationships"><Relationship Id="rId3" Type="http://schemas.openxmlformats.org/officeDocument/2006/relationships/image" Target="../media/image52.emf"/><Relationship Id="rId4" Type="http://schemas.openxmlformats.org/officeDocument/2006/relationships/image" Target="../media/image53.emf"/><Relationship Id="rId5" Type="http://schemas.openxmlformats.org/officeDocument/2006/relationships/image" Target="../media/image54.emf"/><Relationship Id="rId6" Type="http://schemas.openxmlformats.org/officeDocument/2006/relationships/image" Target="../media/image55.emf"/><Relationship Id="rId7" Type="http://schemas.openxmlformats.org/officeDocument/2006/relationships/image" Target="../media/image56.emf"/><Relationship Id="rId8" Type="http://schemas.openxmlformats.org/officeDocument/2006/relationships/image" Target="../media/image57.png"/><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png"/><Relationship Id="rId6" Type="http://schemas.openxmlformats.org/officeDocument/2006/relationships/image" Target="../media/image61.png"/><Relationship Id="rId7" Type="http://schemas.openxmlformats.org/officeDocument/2006/relationships/image" Target="../media/image62.jpeg"/><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1.xml"/><Relationship Id="rId3" Type="http://schemas.openxmlformats.org/officeDocument/2006/relationships/image" Target="../media/image6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2.xml"/><Relationship Id="rId3" Type="http://schemas.openxmlformats.org/officeDocument/2006/relationships/image" Target="../media/image64.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65.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49.xml.rels><?xml version="1.0" encoding="UTF-8" standalone="yes"?>
<Relationships xmlns="http://schemas.openxmlformats.org/package/2006/relationships"><Relationship Id="rId3" Type="http://schemas.openxmlformats.org/officeDocument/2006/relationships/image" Target="../media/image66.jpeg"/><Relationship Id="rId4" Type="http://schemas.openxmlformats.org/officeDocument/2006/relationships/image" Target="../media/image67.jpg"/><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50.xml.rels><?xml version="1.0" encoding="UTF-8" standalone="yes"?>
<Relationships xmlns="http://schemas.openxmlformats.org/package/2006/relationships"><Relationship Id="rId3" Type="http://schemas.openxmlformats.org/officeDocument/2006/relationships/image" Target="../media/image68.jpeg"/><Relationship Id="rId4" Type="http://schemas.openxmlformats.org/officeDocument/2006/relationships/image" Target="../media/image69.jpeg"/><Relationship Id="rId5" Type="http://schemas.openxmlformats.org/officeDocument/2006/relationships/image" Target="../media/image49.jpeg"/><Relationship Id="rId6" Type="http://schemas.openxmlformats.org/officeDocument/2006/relationships/image" Target="../media/image36.jpg"/><Relationship Id="rId1" Type="http://schemas.openxmlformats.org/officeDocument/2006/relationships/slideLayout" Target="../slideLayouts/slideLayout13.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25632" y="593719"/>
            <a:ext cx="4761168" cy="4000903"/>
          </a:xfrm>
        </p:spPr>
        <p:txBody>
          <a:bodyPr/>
          <a:lstStyle/>
          <a:p>
            <a:pPr marL="114300" indent="0" algn="ctr">
              <a:buNone/>
            </a:pPr>
            <a:r>
              <a:rPr lang="en-US" sz="4000" b="1" i="1" dirty="0" smtClean="0"/>
              <a:t>Is It Time to </a:t>
            </a:r>
            <a:r>
              <a:rPr lang="en-US" sz="4000" b="1" i="1" dirty="0" smtClean="0">
                <a:solidFill>
                  <a:srgbClr val="FF0000"/>
                </a:solidFill>
              </a:rPr>
              <a:t>PANIC</a:t>
            </a:r>
            <a:r>
              <a:rPr lang="en-US" sz="4000" b="1" i="1" dirty="0" smtClean="0"/>
              <a:t>? </a:t>
            </a:r>
          </a:p>
          <a:p>
            <a:pPr marL="114300" indent="0" algn="ctr">
              <a:buNone/>
            </a:pPr>
            <a:r>
              <a:rPr lang="en-US" dirty="0"/>
              <a:t> </a:t>
            </a:r>
            <a:r>
              <a:rPr lang="en-US" i="1" dirty="0" smtClean="0"/>
              <a:t>aka</a:t>
            </a:r>
            <a:r>
              <a:rPr lang="en-US" dirty="0" smtClean="0"/>
              <a:t> </a:t>
            </a:r>
          </a:p>
          <a:p>
            <a:pPr marL="114300" indent="0" algn="ctr">
              <a:buNone/>
            </a:pPr>
            <a:r>
              <a:rPr lang="en-US" i="1" dirty="0" smtClean="0"/>
              <a:t>How F***</a:t>
            </a:r>
            <a:r>
              <a:rPr lang="en-US" i="1" dirty="0" err="1" smtClean="0"/>
              <a:t>ed</a:t>
            </a:r>
            <a:r>
              <a:rPr lang="en-US" i="1" dirty="0" smtClean="0"/>
              <a:t>  </a:t>
            </a:r>
            <a:r>
              <a:rPr lang="en-US" i="1" dirty="0"/>
              <a:t>A</a:t>
            </a:r>
            <a:r>
              <a:rPr lang="en-US" i="1" dirty="0" smtClean="0"/>
              <a:t>re We?</a:t>
            </a:r>
          </a:p>
          <a:p>
            <a:pPr marL="114300" indent="0" algn="ctr">
              <a:buNone/>
            </a:pPr>
            <a:endParaRPr lang="en-US" dirty="0"/>
          </a:p>
          <a:p>
            <a:pPr marL="114300" indent="0" algn="ctr">
              <a:buNone/>
            </a:pPr>
            <a:r>
              <a:rPr lang="en-US" sz="2400" dirty="0" smtClean="0"/>
              <a:t>Presentation by </a:t>
            </a:r>
          </a:p>
          <a:p>
            <a:pPr marL="114300" indent="0" algn="ctr">
              <a:buNone/>
            </a:pPr>
            <a:r>
              <a:rPr lang="en-US" sz="2400" dirty="0" smtClean="0"/>
              <a:t>Ami Chen Mills-</a:t>
            </a:r>
            <a:r>
              <a:rPr lang="en-US" sz="2400" dirty="0" err="1" smtClean="0"/>
              <a:t>Naim</a:t>
            </a:r>
            <a:r>
              <a:rPr lang="en-US" sz="2400" dirty="0" smtClean="0"/>
              <a:t>, Ernestina Saldana and Pauline </a:t>
            </a:r>
            <a:r>
              <a:rPr lang="en-US" sz="2400" dirty="0" err="1" smtClean="0"/>
              <a:t>Seales</a:t>
            </a:r>
            <a:r>
              <a:rPr lang="en-US" sz="2400" dirty="0" smtClean="0"/>
              <a:t>, May, 2019</a:t>
            </a:r>
            <a:endParaRPr lang="en-US" sz="2400" dirty="0"/>
          </a:p>
        </p:txBody>
      </p:sp>
      <p:pic>
        <p:nvPicPr>
          <p:cNvPr id="5" name="Picture 4" descr="Screen Shot 2019-01-11 at 3.05.06 PM.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3654392" cy="5143500"/>
          </a:xfrm>
          <a:prstGeom prst="rect">
            <a:avLst/>
          </a:prstGeom>
        </p:spPr>
      </p:pic>
    </p:spTree>
    <p:extLst>
      <p:ext uri="{BB962C8B-B14F-4D97-AF65-F5344CB8AC3E}">
        <p14:creationId xmlns:p14="http://schemas.microsoft.com/office/powerpoint/2010/main" val="288697788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4"/>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US" dirty="0" smtClean="0"/>
              <a:t>The Basics: </a:t>
            </a:r>
            <a:r>
              <a:rPr lang="en-US" dirty="0" smtClean="0">
                <a:solidFill>
                  <a:srgbClr val="008000"/>
                </a:solidFill>
              </a:rPr>
              <a:t>“</a:t>
            </a:r>
            <a:r>
              <a:rPr lang="en" dirty="0" smtClean="0">
                <a:solidFill>
                  <a:srgbClr val="008000"/>
                </a:solidFill>
              </a:rPr>
              <a:t>Greenhouse Effect</a:t>
            </a:r>
            <a:r>
              <a:rPr lang="en-US" dirty="0" smtClean="0">
                <a:solidFill>
                  <a:srgbClr val="008000"/>
                </a:solidFill>
              </a:rPr>
              <a:t>”</a:t>
            </a:r>
            <a:endParaRPr dirty="0">
              <a:solidFill>
                <a:srgbClr val="008000"/>
              </a:solidFill>
            </a:endParaRPr>
          </a:p>
        </p:txBody>
      </p:sp>
      <p:pic>
        <p:nvPicPr>
          <p:cNvPr id="182" name="Google Shape;182;p34" descr="GHEffect.png"/>
          <p:cNvPicPr preferRelativeResize="0">
            <a:picLocks noGrp="1"/>
          </p:cNvPicPr>
          <p:nvPr>
            <p:ph type="body" idx="1"/>
          </p:nvPr>
        </p:nvPicPr>
        <p:blipFill rotWithShape="1">
          <a:blip r:embed="rId3" cstate="print">
            <a:alphaModFix/>
            <a:extLst>
              <a:ext uri="{28A0092B-C50C-407E-A947-70E740481C1C}">
                <a14:useLocalDpi xmlns:a14="http://schemas.microsoft.com/office/drawing/2010/main"/>
              </a:ext>
            </a:extLst>
          </a:blip>
          <a:srcRect/>
          <a:stretch/>
        </p:blipFill>
        <p:spPr>
          <a:xfrm>
            <a:off x="542550" y="1130800"/>
            <a:ext cx="8058900" cy="386010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3"/>
          <p:cNvSpPr txBox="1"/>
          <p:nvPr/>
        </p:nvSpPr>
        <p:spPr>
          <a:xfrm>
            <a:off x="349250" y="259629"/>
            <a:ext cx="8270875" cy="48474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3600">
                <a:solidFill>
                  <a:schemeClr val="dk1"/>
                </a:solidFill>
                <a:latin typeface="Calibri"/>
                <a:ea typeface="Calibri"/>
                <a:cs typeface="Calibri"/>
                <a:sym typeface="Calibri"/>
              </a:rPr>
              <a:t>It’s getting </a:t>
            </a:r>
            <a:r>
              <a:rPr lang="en" sz="3600">
                <a:solidFill>
                  <a:srgbClr val="FF0000"/>
                </a:solidFill>
                <a:latin typeface="Calibri"/>
                <a:ea typeface="Calibri"/>
                <a:cs typeface="Calibri"/>
                <a:sym typeface="Calibri"/>
              </a:rPr>
              <a:t>Hotter</a:t>
            </a:r>
            <a:r>
              <a:rPr lang="en" sz="3600">
                <a:solidFill>
                  <a:schemeClr val="dk1"/>
                </a:solidFill>
                <a:latin typeface="Calibri"/>
                <a:ea typeface="Calibri"/>
                <a:cs typeface="Calibri"/>
                <a:sym typeface="Calibri"/>
              </a:rPr>
              <a:t>! And there’s more CO2</a:t>
            </a:r>
            <a:endParaRPr sz="3600">
              <a:solidFill>
                <a:schemeClr val="dk1"/>
              </a:solidFill>
              <a:latin typeface="Calibri"/>
              <a:ea typeface="Calibri"/>
              <a:cs typeface="Calibri"/>
              <a:sym typeface="Calibri"/>
            </a:endParaRPr>
          </a:p>
        </p:txBody>
      </p:sp>
      <p:pic>
        <p:nvPicPr>
          <p:cNvPr id="176" name="Google Shape;176;p33" descr="TempvCO2.png"/>
          <p:cNvPicPr preferRelativeResize="0">
            <a:picLocks noGrp="1"/>
          </p:cNvPicPr>
          <p:nvPr>
            <p:ph type="body" idx="1"/>
          </p:nvPr>
        </p:nvPicPr>
        <p:blipFill rotWithShape="1">
          <a:blip r:embed="rId3" cstate="print">
            <a:alphaModFix/>
            <a:extLst>
              <a:ext uri="{28A0092B-C50C-407E-A947-70E740481C1C}">
                <a14:useLocalDpi xmlns:a14="http://schemas.microsoft.com/office/drawing/2010/main"/>
              </a:ext>
            </a:extLst>
          </a:blip>
          <a:srcRect t="9806" b="9806"/>
          <a:stretch/>
        </p:blipFill>
        <p:spPr>
          <a:xfrm>
            <a:off x="84269" y="1024466"/>
            <a:ext cx="9125675" cy="39201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 name="Picture 1" descr="Screen Shot 2019-05-16 at 10.30.45 A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6348" y="0"/>
            <a:ext cx="8364682" cy="5143500"/>
          </a:xfrm>
          <a:prstGeom prst="rect">
            <a:avLst/>
          </a:prstGeom>
        </p:spPr>
      </p:pic>
      <p:sp>
        <p:nvSpPr>
          <p:cNvPr id="3" name="Rectangle 2"/>
          <p:cNvSpPr/>
          <p:nvPr/>
        </p:nvSpPr>
        <p:spPr>
          <a:xfrm>
            <a:off x="7620000" y="795865"/>
            <a:ext cx="914400" cy="3539067"/>
          </a:xfrm>
          <a:prstGeom prst="rect">
            <a:avLst/>
          </a:prstGeom>
          <a:solidFill>
            <a:schemeClr val="accent2">
              <a:alpha val="0"/>
            </a:schemeClr>
          </a:solidFill>
          <a:ln w="57150"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9"/>
          <p:cNvSpPr txBox="1">
            <a:spLocks noGrp="1"/>
          </p:cNvSpPr>
          <p:nvPr>
            <p:ph type="title"/>
          </p:nvPr>
        </p:nvSpPr>
        <p:spPr>
          <a:xfrm>
            <a:off x="457200" y="205979"/>
            <a:ext cx="8229600" cy="341709"/>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959"/>
              <a:buFont typeface="Calibri"/>
              <a:buNone/>
            </a:pPr>
            <a:r>
              <a:rPr lang="en" sz="3959" dirty="0"/>
              <a:t>Climate </a:t>
            </a:r>
            <a:r>
              <a:rPr lang="en" sz="3959" strike="sngStrike" dirty="0"/>
              <a:t>Change</a:t>
            </a:r>
            <a:r>
              <a:rPr lang="en" sz="3959" dirty="0"/>
              <a:t> </a:t>
            </a:r>
            <a:r>
              <a:rPr lang="en-US" sz="3959" i="1" dirty="0" smtClean="0"/>
              <a:t>Crisis </a:t>
            </a:r>
            <a:r>
              <a:rPr lang="en" sz="3959" dirty="0" smtClean="0"/>
              <a:t>has </a:t>
            </a:r>
            <a:r>
              <a:rPr lang="en" sz="3959" dirty="0"/>
              <a:t>many effects</a:t>
            </a:r>
            <a:endParaRPr sz="3959" dirty="0"/>
          </a:p>
        </p:txBody>
      </p:sp>
      <p:pic>
        <p:nvPicPr>
          <p:cNvPr id="218" name="Google Shape;218;p39" descr="10-other-climate-effects-EPA.png"/>
          <p:cNvPicPr preferRelativeResize="0">
            <a:picLocks noGrp="1"/>
          </p:cNvPicPr>
          <p:nvPr>
            <p:ph type="body" idx="1"/>
          </p:nvPr>
        </p:nvPicPr>
        <p:blipFill rotWithShape="1">
          <a:blip r:embed="rId3" cstate="print">
            <a:alphaModFix/>
            <a:extLst>
              <a:ext uri="{28A0092B-C50C-407E-A947-70E740481C1C}">
                <a14:useLocalDpi xmlns:a14="http://schemas.microsoft.com/office/drawing/2010/main"/>
              </a:ext>
            </a:extLst>
          </a:blip>
          <a:srcRect/>
          <a:stretch/>
        </p:blipFill>
        <p:spPr>
          <a:xfrm>
            <a:off x="95554" y="695475"/>
            <a:ext cx="8952900" cy="3927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4" name="Google Shape;134;p26" descr="PL0st.png"/>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338666" y="2910417"/>
            <a:ext cx="3720925" cy="2233082"/>
          </a:xfrm>
          <a:prstGeom prst="rect">
            <a:avLst/>
          </a:prstGeom>
          <a:ln>
            <a:noFill/>
          </a:ln>
          <a:effectLst>
            <a:softEdge rad="112500"/>
          </a:effectLst>
        </p:spPr>
      </p:pic>
      <p:pic>
        <p:nvPicPr>
          <p:cNvPr id="135" name="Google Shape;135;p26" descr="FleeingCars.png"/>
          <p:cNvPicPr preferRelativeResize="0"/>
          <p:nvPr/>
        </p:nvPicPr>
        <p:blipFill rotWithShape="1">
          <a:blip r:embed="rId4">
            <a:alphaModFix/>
          </a:blip>
          <a:srcRect/>
          <a:stretch/>
        </p:blipFill>
        <p:spPr>
          <a:xfrm>
            <a:off x="4700371" y="2721427"/>
            <a:ext cx="3817096" cy="2422072"/>
          </a:xfrm>
          <a:prstGeom prst="rect">
            <a:avLst/>
          </a:prstGeom>
          <a:ln>
            <a:noFill/>
          </a:ln>
          <a:effectLst>
            <a:softEdge rad="112500"/>
          </a:effectLst>
        </p:spPr>
      </p:pic>
      <p:pic>
        <p:nvPicPr>
          <p:cNvPr id="136" name="Google Shape;136;p26" descr="Michael1.png"/>
          <p:cNvPicPr preferRelativeResize="0"/>
          <p:nvPr/>
        </p:nvPicPr>
        <p:blipFill rotWithShape="1">
          <a:blip r:embed="rId5">
            <a:alphaModFix/>
          </a:blip>
          <a:srcRect/>
          <a:stretch/>
        </p:blipFill>
        <p:spPr>
          <a:xfrm>
            <a:off x="478367" y="67163"/>
            <a:ext cx="3503719" cy="2654264"/>
          </a:xfrm>
          <a:prstGeom prst="rect">
            <a:avLst/>
          </a:prstGeom>
          <a:ln>
            <a:noFill/>
          </a:ln>
          <a:effectLst>
            <a:softEdge rad="112500"/>
          </a:effectLst>
        </p:spPr>
      </p:pic>
      <p:sp>
        <p:nvSpPr>
          <p:cNvPr id="137" name="Google Shape;137;p26"/>
          <p:cNvSpPr txBox="1"/>
          <p:nvPr/>
        </p:nvSpPr>
        <p:spPr>
          <a:xfrm>
            <a:off x="4059592" y="478273"/>
            <a:ext cx="4685265" cy="20692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1" i="0" u="none" strike="noStrike"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a:ea typeface="Calibri"/>
                <a:cs typeface="Calibri"/>
                <a:sym typeface="Calibri"/>
              </a:rPr>
              <a:t>REAL WORLD IMPACTS: </a:t>
            </a:r>
            <a:r>
              <a:rPr lang="en-US" sz="2400" b="0" i="1" u="none" strike="noStrike" cap="none" dirty="0" smtClean="0">
                <a:solidFill>
                  <a:schemeClr val="dk1"/>
                </a:solidFill>
                <a:latin typeface="Calibri"/>
                <a:ea typeface="Calibri"/>
                <a:cs typeface="Calibri"/>
                <a:sym typeface="Calibri"/>
              </a:rPr>
              <a:t>In </a:t>
            </a:r>
            <a:r>
              <a:rPr lang="en" sz="2400" b="0" i="1" u="none" strike="noStrike" cap="none" dirty="0" smtClean="0">
                <a:solidFill>
                  <a:schemeClr val="dk1"/>
                </a:solidFill>
                <a:latin typeface="Calibri"/>
                <a:ea typeface="Calibri"/>
                <a:cs typeface="Calibri"/>
                <a:sym typeface="Calibri"/>
              </a:rPr>
              <a:t>2018</a:t>
            </a:r>
            <a:r>
              <a:rPr lang="en-US" sz="2400" i="1" dirty="0" smtClean="0">
                <a:solidFill>
                  <a:schemeClr val="dk1"/>
                </a:solidFill>
                <a:latin typeface="Calibri"/>
                <a:ea typeface="Calibri"/>
                <a:cs typeface="Calibri"/>
                <a:sym typeface="Calibri"/>
              </a:rPr>
              <a:t>, the world and U.S. E</a:t>
            </a:r>
            <a:r>
              <a:rPr lang="en-US" sz="2400" b="0" i="1" u="none" strike="noStrike" cap="none" dirty="0" smtClean="0">
                <a:solidFill>
                  <a:schemeClr val="dk1"/>
                </a:solidFill>
                <a:latin typeface="Calibri"/>
                <a:ea typeface="Calibri"/>
                <a:cs typeface="Calibri"/>
                <a:sym typeface="Calibri"/>
              </a:rPr>
              <a:t>ast </a:t>
            </a:r>
            <a:r>
              <a:rPr lang="en-US" sz="2400" i="1" dirty="0">
                <a:solidFill>
                  <a:schemeClr val="dk1"/>
                </a:solidFill>
                <a:latin typeface="Calibri"/>
                <a:ea typeface="Calibri"/>
                <a:cs typeface="Calibri"/>
                <a:sym typeface="Calibri"/>
              </a:rPr>
              <a:t>C</a:t>
            </a:r>
            <a:r>
              <a:rPr lang="en-US" sz="2400" b="0" i="1" u="none" strike="noStrike" cap="none" dirty="0" smtClean="0">
                <a:solidFill>
                  <a:schemeClr val="dk1"/>
                </a:solidFill>
                <a:latin typeface="Calibri"/>
                <a:ea typeface="Calibri"/>
                <a:cs typeface="Calibri"/>
                <a:sym typeface="Calibri"/>
              </a:rPr>
              <a:t>oast suffered several hurricanes</a:t>
            </a:r>
            <a:r>
              <a:rPr lang="en-US" sz="2400" i="1" dirty="0">
                <a:solidFill>
                  <a:schemeClr val="dk1"/>
                </a:solidFill>
                <a:latin typeface="Calibri"/>
                <a:ea typeface="Calibri"/>
                <a:cs typeface="Calibri"/>
                <a:sym typeface="Calibri"/>
              </a:rPr>
              <a:t> </a:t>
            </a:r>
            <a:r>
              <a:rPr lang="en-US" sz="2400" b="0" i="1" u="none" strike="noStrike" cap="none" dirty="0" smtClean="0">
                <a:solidFill>
                  <a:schemeClr val="dk1"/>
                </a:solidFill>
                <a:latin typeface="Calibri"/>
                <a:ea typeface="Calibri"/>
                <a:cs typeface="Calibri"/>
                <a:sym typeface="Calibri"/>
              </a:rPr>
              <a:t>and California </a:t>
            </a:r>
            <a:r>
              <a:rPr lang="en-US" sz="2400" i="1" dirty="0" smtClean="0">
                <a:solidFill>
                  <a:schemeClr val="dk1"/>
                </a:solidFill>
                <a:latin typeface="Calibri"/>
                <a:ea typeface="Calibri"/>
                <a:cs typeface="Calibri"/>
                <a:sym typeface="Calibri"/>
              </a:rPr>
              <a:t>was hit with </a:t>
            </a:r>
            <a:r>
              <a:rPr lang="en-US" sz="2400" b="0" i="1" u="none" strike="noStrike" cap="none" dirty="0" smtClean="0">
                <a:solidFill>
                  <a:schemeClr val="dk1"/>
                </a:solidFill>
                <a:latin typeface="Calibri"/>
                <a:ea typeface="Calibri"/>
                <a:cs typeface="Calibri"/>
                <a:sym typeface="Calibri"/>
              </a:rPr>
              <a:t>deadly, record breaking </a:t>
            </a:r>
            <a:r>
              <a:rPr lang="en" sz="2400" b="0" i="1" u="none" strike="noStrike" cap="none" dirty="0" smtClean="0">
                <a:solidFill>
                  <a:schemeClr val="dk1"/>
                </a:solidFill>
                <a:latin typeface="Calibri"/>
                <a:ea typeface="Calibri"/>
                <a:cs typeface="Calibri"/>
                <a:sym typeface="Calibri"/>
              </a:rPr>
              <a:t>fires</a:t>
            </a:r>
            <a:endParaRPr sz="2400" i="1" dirty="0">
              <a:solidFill>
                <a:schemeClr val="dk1"/>
              </a:solidFill>
              <a:latin typeface="Calibri"/>
              <a:ea typeface="Calibri"/>
              <a:cs typeface="Calibri"/>
              <a:sym typeface="Calibri"/>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7"/>
          <p:cNvSpPr txBox="1">
            <a:spLocks noGrp="1"/>
          </p:cNvSpPr>
          <p:nvPr>
            <p:ph type="title"/>
          </p:nvPr>
        </p:nvSpPr>
        <p:spPr>
          <a:xfrm>
            <a:off x="2004374" y="205975"/>
            <a:ext cx="4636071" cy="504900"/>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Clr>
                <a:schemeClr val="dk1"/>
              </a:buClr>
              <a:buSzPts val="4400"/>
              <a:buFont typeface="Calibri"/>
              <a:buNone/>
            </a:pPr>
            <a:r>
              <a:rPr lang="en" sz="30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2019 Climate Chaos</a:t>
            </a:r>
            <a:endParaRPr sz="30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2" name="Picture 1" descr="Beira2.pn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2411" y="894503"/>
            <a:ext cx="3722239" cy="3330855"/>
          </a:xfrm>
          <a:prstGeom prst="rect">
            <a:avLst/>
          </a:prstGeom>
          <a:ln>
            <a:noFill/>
          </a:ln>
          <a:effectLst>
            <a:softEdge rad="112500"/>
          </a:effectLst>
        </p:spPr>
      </p:pic>
      <p:pic>
        <p:nvPicPr>
          <p:cNvPr id="4" name="Picture 3" descr="Dam.pn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865598" y="894503"/>
            <a:ext cx="5054703" cy="3330855"/>
          </a:xfrm>
          <a:prstGeom prst="rect">
            <a:avLst/>
          </a:prstGeom>
          <a:ln>
            <a:noFill/>
          </a:ln>
          <a:effectLst>
            <a:softEdge rad="112500"/>
          </a:effectLst>
        </p:spPr>
      </p:pic>
      <p:sp>
        <p:nvSpPr>
          <p:cNvPr id="5" name="TextBox 4"/>
          <p:cNvSpPr txBox="1"/>
          <p:nvPr/>
        </p:nvSpPr>
        <p:spPr>
          <a:xfrm>
            <a:off x="1315849" y="4575401"/>
            <a:ext cx="6575084" cy="369332"/>
          </a:xfrm>
          <a:prstGeom prst="rect">
            <a:avLst/>
          </a:prstGeom>
          <a:noFill/>
        </p:spPr>
        <p:txBody>
          <a:bodyPr wrap="square" rtlCol="0">
            <a:spAutoFit/>
          </a:bodyPr>
          <a:lstStyle/>
          <a:p>
            <a:r>
              <a:rPr lang="en-US" sz="1800" i="1" dirty="0" smtClean="0"/>
              <a:t>Mozambique</a:t>
            </a:r>
            <a:r>
              <a:rPr lang="en-US" dirty="0" smtClean="0"/>
              <a:t>			             </a:t>
            </a:r>
            <a:r>
              <a:rPr lang="en-US" sz="1800" i="1" dirty="0" smtClean="0"/>
              <a:t>Nebraska</a:t>
            </a:r>
            <a:endParaRPr lang="en-US" sz="1800" i="1"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40"/>
          <p:cNvSpPr txBox="1">
            <a:spLocks noGrp="1"/>
          </p:cNvSpPr>
          <p:nvPr>
            <p:ph type="body" idx="1"/>
          </p:nvPr>
        </p:nvSpPr>
        <p:spPr>
          <a:xfrm>
            <a:off x="143395" y="462643"/>
            <a:ext cx="8849528" cy="4131980"/>
          </a:xfrm>
          <a:prstGeom prst="rect">
            <a:avLst/>
          </a:prstGeom>
          <a:noFill/>
          <a:ln>
            <a:noFill/>
          </a:ln>
        </p:spPr>
        <p:txBody>
          <a:bodyPr spcFirstLastPara="1" wrap="square" lIns="91425" tIns="45700" rIns="91425" bIns="45700" anchor="t" anchorCtr="0">
            <a:noAutofit/>
          </a:bodyPr>
          <a:lstStyle/>
          <a:p>
            <a:pPr marL="342900" lvl="0" indent="-342900" algn="ctr" rtl="0">
              <a:spcBef>
                <a:spcPts val="0"/>
              </a:spcBef>
              <a:spcAft>
                <a:spcPts val="0"/>
              </a:spcAft>
              <a:buClr>
                <a:schemeClr val="dk1"/>
              </a:buClr>
              <a:buSzPts val="3200"/>
              <a:buNone/>
            </a:pPr>
            <a:r>
              <a:rPr lang="en" dirty="0"/>
              <a:t>	</a:t>
            </a:r>
            <a:r>
              <a:rPr lang="en" sz="4000" i="1" dirty="0"/>
              <a:t>Do a few degrees matter</a:t>
            </a:r>
            <a:r>
              <a:rPr lang="en" sz="4000" i="1" dirty="0" smtClean="0"/>
              <a:t>?</a:t>
            </a:r>
            <a:endParaRPr dirty="0"/>
          </a:p>
          <a:p>
            <a:pPr marL="342900" lvl="0" indent="-342900" algn="ctr" rtl="0">
              <a:spcBef>
                <a:spcPts val="640"/>
              </a:spcBef>
              <a:spcAft>
                <a:spcPts val="0"/>
              </a:spcAft>
              <a:buClr>
                <a:schemeClr val="dk2"/>
              </a:buClr>
              <a:buSzPts val="3200"/>
              <a:buNone/>
            </a:pPr>
            <a:r>
              <a:rPr lang="en" dirty="0">
                <a:solidFill>
                  <a:schemeClr val="dk2"/>
                </a:solidFill>
                <a:latin typeface="Trebuchet MS"/>
                <a:ea typeface="Trebuchet MS"/>
                <a:cs typeface="Trebuchet MS"/>
                <a:sym typeface="Trebuchet MS"/>
              </a:rPr>
              <a:t>   </a:t>
            </a:r>
            <a:r>
              <a:rPr lang="en-US" dirty="0">
                <a:solidFill>
                  <a:schemeClr val="dk2"/>
                </a:solidFill>
                <a:latin typeface="Trebuchet MS"/>
                <a:ea typeface="Trebuchet MS"/>
                <a:cs typeface="Trebuchet MS"/>
                <a:sym typeface="Trebuchet MS"/>
              </a:rPr>
              <a:t>W</a:t>
            </a:r>
            <a:r>
              <a:rPr lang="en" dirty="0" smtClean="0">
                <a:solidFill>
                  <a:schemeClr val="dk2"/>
                </a:solidFill>
                <a:latin typeface="Trebuchet MS"/>
                <a:ea typeface="Trebuchet MS"/>
                <a:cs typeface="Trebuchet MS"/>
                <a:sym typeface="Trebuchet MS"/>
              </a:rPr>
              <a:t>e see </a:t>
            </a:r>
            <a:r>
              <a:rPr lang="en" dirty="0">
                <a:solidFill>
                  <a:schemeClr val="dk2"/>
                </a:solidFill>
                <a:latin typeface="Trebuchet MS"/>
                <a:ea typeface="Trebuchet MS"/>
                <a:cs typeface="Trebuchet MS"/>
                <a:sym typeface="Trebuchet MS"/>
              </a:rPr>
              <a:t>drastic effects with only</a:t>
            </a:r>
            <a:endParaRPr dirty="0"/>
          </a:p>
          <a:p>
            <a:pPr marL="342900" lvl="0" indent="-342900" algn="ctr" rtl="0">
              <a:spcBef>
                <a:spcPts val="640"/>
              </a:spcBef>
              <a:spcAft>
                <a:spcPts val="0"/>
              </a:spcAft>
              <a:buClr>
                <a:schemeClr val="dk2"/>
              </a:buClr>
              <a:buSzPts val="3200"/>
              <a:buNone/>
            </a:pPr>
            <a:r>
              <a:rPr lang="en" dirty="0">
                <a:solidFill>
                  <a:schemeClr val="dk2"/>
                </a:solidFill>
                <a:latin typeface="Trebuchet MS"/>
                <a:ea typeface="Trebuchet MS"/>
                <a:cs typeface="Trebuchet MS"/>
                <a:sym typeface="Trebuchet MS"/>
              </a:rPr>
              <a:t>			1 deg C = 1.8 deg F </a:t>
            </a:r>
            <a:r>
              <a:rPr lang="en" dirty="0" smtClean="0">
                <a:solidFill>
                  <a:schemeClr val="dk2"/>
                </a:solidFill>
                <a:latin typeface="Trebuchet MS"/>
                <a:ea typeface="Trebuchet MS"/>
                <a:cs typeface="Trebuchet MS"/>
                <a:sym typeface="Trebuchet MS"/>
              </a:rPr>
              <a:t>change</a:t>
            </a:r>
            <a:endParaRPr lang="en-US" dirty="0" smtClean="0">
              <a:solidFill>
                <a:schemeClr val="dk2"/>
              </a:solidFill>
              <a:latin typeface="Trebuchet MS"/>
              <a:ea typeface="Trebuchet MS"/>
              <a:cs typeface="Trebuchet MS"/>
              <a:sym typeface="Trebuchet MS"/>
            </a:endParaRPr>
          </a:p>
          <a:p>
            <a:pPr marL="342900" lvl="0" indent="-342900" algn="ctr" rtl="0">
              <a:spcBef>
                <a:spcPts val="640"/>
              </a:spcBef>
              <a:spcAft>
                <a:spcPts val="0"/>
              </a:spcAft>
              <a:buClr>
                <a:schemeClr val="dk2"/>
              </a:buClr>
              <a:buSzPts val="3200"/>
              <a:buNone/>
            </a:pPr>
            <a:r>
              <a:rPr lang="en-US" dirty="0" smtClean="0">
                <a:solidFill>
                  <a:schemeClr val="dk2"/>
                </a:solidFill>
                <a:latin typeface="Trebuchet MS"/>
                <a:ea typeface="Trebuchet MS"/>
                <a:cs typeface="Trebuchet MS"/>
                <a:sym typeface="Trebuchet MS"/>
              </a:rPr>
              <a:t>		</a:t>
            </a:r>
            <a:r>
              <a:rPr lang="en-US" sz="2000" i="1" dirty="0" smtClean="0">
                <a:solidFill>
                  <a:schemeClr val="dk2"/>
                </a:solidFill>
                <a:latin typeface="Trebuchet MS"/>
                <a:ea typeface="Trebuchet MS"/>
                <a:cs typeface="Trebuchet MS"/>
                <a:sym typeface="Trebuchet MS"/>
              </a:rPr>
              <a:t>(Some say we are now accurately at 1.4 C degrees, actually) </a:t>
            </a:r>
            <a:endParaRPr sz="2000" i="1" dirty="0">
              <a:solidFill>
                <a:schemeClr val="dk2"/>
              </a:solidFill>
              <a:latin typeface="Trebuchet MS"/>
              <a:ea typeface="Trebuchet MS"/>
              <a:cs typeface="Trebuchet MS"/>
              <a:sym typeface="Trebuchet MS"/>
            </a:endParaRPr>
          </a:p>
          <a:p>
            <a:pPr marL="342900" lvl="0" indent="-342900" algn="ctr" rtl="0">
              <a:spcBef>
                <a:spcPts val="400"/>
              </a:spcBef>
              <a:spcAft>
                <a:spcPts val="0"/>
              </a:spcAft>
              <a:buClr>
                <a:schemeClr val="dk2"/>
              </a:buClr>
              <a:buSzPts val="2000"/>
              <a:buNone/>
            </a:pPr>
            <a:endParaRPr lang="en-US" dirty="0" smtClean="0">
              <a:solidFill>
                <a:schemeClr val="dk2"/>
              </a:solidFill>
              <a:latin typeface="Trebuchet MS"/>
              <a:ea typeface="Trebuchet MS"/>
              <a:cs typeface="Trebuchet MS"/>
              <a:sym typeface="Trebuchet MS"/>
            </a:endParaRPr>
          </a:p>
          <a:p>
            <a:pPr marL="342900" lvl="0" indent="-342900" algn="ctr" rtl="0">
              <a:spcBef>
                <a:spcPts val="400"/>
              </a:spcBef>
              <a:spcAft>
                <a:spcPts val="0"/>
              </a:spcAft>
              <a:buClr>
                <a:schemeClr val="dk2"/>
              </a:buClr>
              <a:buSzPts val="2000"/>
              <a:buNone/>
            </a:pPr>
            <a:r>
              <a:rPr lang="en" dirty="0" smtClean="0">
                <a:solidFill>
                  <a:schemeClr val="dk2"/>
                </a:solidFill>
                <a:latin typeface="Trebuchet MS"/>
                <a:ea typeface="Trebuchet MS"/>
                <a:cs typeface="Trebuchet MS"/>
                <a:sym typeface="Trebuchet MS"/>
              </a:rPr>
              <a:t>IPCC </a:t>
            </a:r>
            <a:r>
              <a:rPr lang="en" dirty="0">
                <a:solidFill>
                  <a:schemeClr val="dk2"/>
                </a:solidFill>
                <a:latin typeface="Trebuchet MS"/>
                <a:ea typeface="Trebuchet MS"/>
                <a:cs typeface="Trebuchet MS"/>
                <a:sym typeface="Trebuchet MS"/>
              </a:rPr>
              <a:t>Report </a:t>
            </a:r>
            <a:r>
              <a:rPr lang="en-US" dirty="0" smtClean="0">
                <a:solidFill>
                  <a:schemeClr val="dk2"/>
                </a:solidFill>
                <a:latin typeface="Trebuchet MS"/>
                <a:ea typeface="Trebuchet MS"/>
                <a:cs typeface="Trebuchet MS"/>
                <a:sym typeface="Trebuchet MS"/>
              </a:rPr>
              <a:t>indicates </a:t>
            </a:r>
            <a:r>
              <a:rPr lang="en" dirty="0" smtClean="0">
                <a:solidFill>
                  <a:schemeClr val="dk2"/>
                </a:solidFill>
                <a:latin typeface="Trebuchet MS"/>
                <a:ea typeface="Trebuchet MS"/>
                <a:cs typeface="Trebuchet MS"/>
                <a:sym typeface="Trebuchet MS"/>
              </a:rPr>
              <a:t>1.5 C is </a:t>
            </a:r>
            <a:r>
              <a:rPr lang="en" dirty="0">
                <a:solidFill>
                  <a:schemeClr val="dk2"/>
                </a:solidFill>
                <a:latin typeface="Trebuchet MS"/>
                <a:ea typeface="Trebuchet MS"/>
                <a:cs typeface="Trebuchet MS"/>
                <a:sym typeface="Trebuchet MS"/>
              </a:rPr>
              <a:t>a </a:t>
            </a:r>
            <a:r>
              <a:rPr lang="en-US" dirty="0" smtClean="0">
                <a:solidFill>
                  <a:schemeClr val="dk2"/>
                </a:solidFill>
                <a:latin typeface="Trebuchet MS"/>
                <a:ea typeface="Trebuchet MS"/>
                <a:cs typeface="Trebuchet MS"/>
                <a:sym typeface="Trebuchet MS"/>
              </a:rPr>
              <a:t>terrible scenario. 2 </a:t>
            </a:r>
            <a:r>
              <a:rPr lang="en" dirty="0" smtClean="0">
                <a:solidFill>
                  <a:schemeClr val="dk2"/>
                </a:solidFill>
                <a:latin typeface="Trebuchet MS"/>
                <a:ea typeface="Trebuchet MS"/>
                <a:cs typeface="Trebuchet MS"/>
                <a:sym typeface="Trebuchet MS"/>
              </a:rPr>
              <a:t>C </a:t>
            </a:r>
            <a:r>
              <a:rPr lang="en-US" dirty="0" smtClean="0">
                <a:solidFill>
                  <a:schemeClr val="dk2"/>
                </a:solidFill>
                <a:latin typeface="Trebuchet MS"/>
                <a:ea typeface="Trebuchet MS"/>
                <a:cs typeface="Trebuchet MS"/>
                <a:sym typeface="Trebuchet MS"/>
              </a:rPr>
              <a:t>= </a:t>
            </a:r>
            <a:r>
              <a:rPr lang="en" i="1" dirty="0" smtClean="0">
                <a:solidFill>
                  <a:schemeClr val="dk2"/>
                </a:solidFill>
                <a:latin typeface="Trebuchet MS"/>
                <a:ea typeface="Trebuchet MS"/>
                <a:cs typeface="Trebuchet MS"/>
                <a:sym typeface="Trebuchet MS"/>
              </a:rPr>
              <a:t>MUCH </a:t>
            </a:r>
            <a:r>
              <a:rPr lang="en" i="1" dirty="0">
                <a:solidFill>
                  <a:schemeClr val="dk2"/>
                </a:solidFill>
                <a:latin typeface="Trebuchet MS"/>
                <a:ea typeface="Trebuchet MS"/>
                <a:cs typeface="Trebuchet MS"/>
                <a:sym typeface="Trebuchet MS"/>
              </a:rPr>
              <a:t>WORSE</a:t>
            </a:r>
            <a:endParaRPr i="1" dirty="0">
              <a:solidFill>
                <a:schemeClr val="dk2"/>
              </a:solidFill>
              <a:latin typeface="Trebuchet MS"/>
              <a:ea typeface="Trebuchet MS"/>
              <a:cs typeface="Trebuchet MS"/>
              <a:sym typeface="Trebuchet MS"/>
            </a:endParaRPr>
          </a:p>
          <a:p>
            <a:pPr marL="0" lvl="0" indent="0" algn="l" rtl="0">
              <a:spcBef>
                <a:spcPts val="640"/>
              </a:spcBef>
              <a:spcAft>
                <a:spcPts val="0"/>
              </a:spcAft>
              <a:buClr>
                <a:schemeClr val="dk1"/>
              </a:buClr>
              <a:buSzPts val="3200"/>
              <a:buNone/>
            </a:pPr>
            <a:r>
              <a:rPr lang="en" dirty="0"/>
              <a:t>	</a:t>
            </a:r>
            <a:endParaRPr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41"/>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2880"/>
              <a:buFont typeface="Calibri"/>
              <a:buNone/>
            </a:pPr>
            <a:r>
              <a:rPr lang="en" sz="2880"/>
              <a:t>IPCC 2018 Summary</a:t>
            </a:r>
            <a:br>
              <a:rPr lang="en" sz="2880"/>
            </a:br>
            <a:r>
              <a:rPr lang="en" sz="2880"/>
              <a:t>Intergovernmental Panel on Climate Change(U.N.)</a:t>
            </a:r>
            <a:endParaRPr sz="2880"/>
          </a:p>
        </p:txBody>
      </p:sp>
      <p:pic>
        <p:nvPicPr>
          <p:cNvPr id="229" name="Google Shape;229;p41" descr="IPCC.png"/>
          <p:cNvPicPr preferRelativeResize="0">
            <a:picLocks noGrp="1"/>
          </p:cNvPicPr>
          <p:nvPr>
            <p:ph type="body" idx="1"/>
          </p:nvPr>
        </p:nvPicPr>
        <p:blipFill rotWithShape="1">
          <a:blip r:embed="rId3" cstate="print">
            <a:alphaModFix/>
            <a:extLst>
              <a:ext uri="{28A0092B-C50C-407E-A947-70E740481C1C}">
                <a14:useLocalDpi xmlns:a14="http://schemas.microsoft.com/office/drawing/2010/main"/>
              </a:ext>
            </a:extLst>
          </a:blip>
          <a:srcRect t="12638" b="12637"/>
          <a:stretch/>
        </p:blipFill>
        <p:spPr>
          <a:xfrm>
            <a:off x="223953" y="1200149"/>
            <a:ext cx="8799338" cy="3629473"/>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42" descr="4thCal.png"/>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358851" y="0"/>
            <a:ext cx="7549474" cy="4979327"/>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4"/>
          <p:cNvSpPr txBox="1"/>
          <p:nvPr/>
        </p:nvSpPr>
        <p:spPr>
          <a:xfrm>
            <a:off x="4385733" y="493058"/>
            <a:ext cx="4250268" cy="39942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a:ea typeface="Calibri"/>
                <a:cs typeface="Calibri"/>
                <a:sym typeface="Calibri"/>
              </a:rPr>
              <a:t>Ice </a:t>
            </a:r>
            <a: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a:ea typeface="Calibri"/>
                <a:cs typeface="Calibri"/>
                <a:sym typeface="Calibri"/>
              </a:rPr>
              <a:t>and snow are</a:t>
            </a:r>
            <a:r>
              <a:rPr lang="en"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a:ea typeface="Calibri"/>
                <a:cs typeface="Calibri"/>
                <a:sym typeface="Calibri"/>
              </a:rPr>
              <a:t> </a:t>
            </a:r>
            <a:r>
              <a:rPr lang="en"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a:ea typeface="Calibri"/>
                <a:cs typeface="Calibri"/>
                <a:sym typeface="Calibri"/>
              </a:rPr>
              <a:t>melting </a:t>
            </a:r>
            <a:r>
              <a:rPr lang="en"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a:ea typeface="Calibri"/>
                <a:cs typeface="Calibri"/>
                <a:sym typeface="Calibri"/>
              </a:rPr>
              <a:t>everywhere</a:t>
            </a:r>
            <a: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a:ea typeface="Calibri"/>
                <a:cs typeface="Calibri"/>
                <a:sym typeface="Calibri"/>
              </a:rPr>
              <a:t>, </a:t>
            </a:r>
            <a:r>
              <a:rPr lang="en"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a:ea typeface="Calibri"/>
                <a:cs typeface="Calibri"/>
                <a:sym typeface="Calibri"/>
              </a:rPr>
              <a:t>and </a:t>
            </a:r>
            <a:r>
              <a:rPr lang="en"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a:ea typeface="Calibri"/>
                <a:cs typeface="Calibri"/>
                <a:sym typeface="Calibri"/>
              </a:rPr>
              <a:t>sea level is rising.</a:t>
            </a:r>
            <a:endParaRPr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a:ea typeface="Calibri"/>
              <a:cs typeface="Calibri"/>
              <a:sym typeface="Calibri"/>
            </a:endParaRPr>
          </a:p>
          <a:p>
            <a:pPr marL="0" marR="0" lvl="0" indent="0" algn="l" rtl="0">
              <a:spcBef>
                <a:spcPts val="0"/>
              </a:spcBef>
              <a:spcAft>
                <a:spcPts val="0"/>
              </a:spcAft>
              <a:buNone/>
            </a:pPr>
            <a:r>
              <a:rPr lang="en-US" sz="2800" i="1" dirty="0" smtClean="0">
                <a:solidFill>
                  <a:schemeClr val="dk1"/>
                </a:solidFill>
                <a:latin typeface="Calibri"/>
                <a:ea typeface="Calibri"/>
                <a:cs typeface="Calibri"/>
                <a:sym typeface="Calibri"/>
              </a:rPr>
              <a:t>Ice melting faster than predicted. Major ice shelves now calving. Arctic becoming unstable.</a:t>
            </a:r>
            <a:endParaRPr sz="2800" i="1" dirty="0">
              <a:solidFill>
                <a:schemeClr val="dk1"/>
              </a:solidFill>
              <a:latin typeface="Calibri"/>
              <a:ea typeface="Calibri"/>
              <a:cs typeface="Calibri"/>
              <a:sym typeface="Calibri"/>
            </a:endParaRPr>
          </a:p>
          <a:p>
            <a:pPr marL="0" marR="0" lvl="0" indent="0" algn="l" rtl="0">
              <a:spcBef>
                <a:spcPts val="0"/>
              </a:spcBef>
              <a:spcAft>
                <a:spcPts val="0"/>
              </a:spcAft>
              <a:buNone/>
            </a:pPr>
            <a:endParaRPr lang="en-US" sz="3600" i="1" dirty="0" smtClean="0">
              <a:solidFill>
                <a:schemeClr val="dk1"/>
              </a:solidFill>
              <a:latin typeface="Calibri"/>
              <a:ea typeface="Calibri"/>
              <a:cs typeface="Calibri"/>
              <a:sym typeface="Calibri"/>
            </a:endParaRPr>
          </a:p>
          <a:p>
            <a:pPr marL="0" marR="0" lvl="0" indent="0" algn="l" rtl="0">
              <a:spcBef>
                <a:spcPts val="0"/>
              </a:spcBef>
              <a:spcAft>
                <a:spcPts val="0"/>
              </a:spcAft>
              <a:buNone/>
            </a:pPr>
            <a:endParaRPr lang="en-US" sz="1800" i="1" dirty="0" smtClean="0">
              <a:solidFill>
                <a:schemeClr val="dk1"/>
              </a:solidFill>
              <a:latin typeface="Calibri"/>
              <a:ea typeface="Calibri"/>
              <a:cs typeface="Calibri"/>
              <a:sym typeface="Calibri"/>
            </a:endParaRPr>
          </a:p>
          <a:p>
            <a:pPr marL="0" marR="0" lvl="0" indent="0" algn="l" rtl="0">
              <a:spcBef>
                <a:spcPts val="0"/>
              </a:spcBef>
              <a:spcAft>
                <a:spcPts val="0"/>
              </a:spcAft>
              <a:buNone/>
            </a:pPr>
            <a:endParaRPr lang="en-US" sz="1800" i="1" dirty="0">
              <a:solidFill>
                <a:schemeClr val="dk1"/>
              </a:solidFill>
              <a:latin typeface="Calibri"/>
              <a:ea typeface="Calibri"/>
              <a:cs typeface="Calibri"/>
              <a:sym typeface="Calibri"/>
            </a:endParaRPr>
          </a:p>
          <a:p>
            <a:pPr marL="0" marR="0" lvl="0" indent="0" algn="l" rtl="0">
              <a:spcBef>
                <a:spcPts val="0"/>
              </a:spcBef>
              <a:spcAft>
                <a:spcPts val="0"/>
              </a:spcAft>
              <a:buNone/>
            </a:pPr>
            <a:r>
              <a:rPr lang="en" sz="1800" i="1" dirty="0" smtClean="0">
                <a:solidFill>
                  <a:schemeClr val="dk1"/>
                </a:solidFill>
                <a:latin typeface="Calibri"/>
                <a:ea typeface="Calibri"/>
                <a:cs typeface="Calibri"/>
                <a:sym typeface="Calibri"/>
              </a:rPr>
              <a:t>Saskatchewan Glacier, </a:t>
            </a:r>
            <a:r>
              <a:rPr lang="en" sz="1800" i="1" dirty="0">
                <a:solidFill>
                  <a:schemeClr val="dk1"/>
                </a:solidFill>
                <a:latin typeface="Calibri"/>
                <a:ea typeface="Calibri"/>
                <a:cs typeface="Calibri"/>
                <a:sym typeface="Calibri"/>
              </a:rPr>
              <a:t>Alberta</a:t>
            </a:r>
            <a:endParaRPr sz="1800" i="1" dirty="0">
              <a:solidFill>
                <a:schemeClr val="dk1"/>
              </a:solidFill>
              <a:latin typeface="Calibri"/>
              <a:ea typeface="Calibri"/>
              <a:cs typeface="Calibri"/>
              <a:sym typeface="Calibri"/>
            </a:endParaRPr>
          </a:p>
        </p:txBody>
      </p:sp>
      <p:pic>
        <p:nvPicPr>
          <p:cNvPr id="246" name="Google Shape;246;p44" descr="Saska.png"/>
          <p:cNvPicPr preferRelativeResize="0"/>
          <p:nvPr/>
        </p:nvPicPr>
        <p:blipFill rotWithShape="1">
          <a:blip r:embed="rId3">
            <a:alphaModFix/>
          </a:blip>
          <a:srcRect/>
          <a:stretch/>
        </p:blipFill>
        <p:spPr>
          <a:xfrm>
            <a:off x="984250" y="173194"/>
            <a:ext cx="2786062" cy="4758219"/>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3" name="Google Shape;253;p45"/>
          <p:cNvSpPr/>
          <p:nvPr/>
        </p:nvSpPr>
        <p:spPr>
          <a:xfrm>
            <a:off x="460375" y="122274"/>
            <a:ext cx="3806825" cy="4822259"/>
          </a:xfrm>
          <a:prstGeom prst="rect">
            <a:avLst/>
          </a:prstGeom>
          <a:noFill/>
          <a:ln>
            <a:noFill/>
          </a:ln>
        </p:spPr>
        <p:txBody>
          <a:bodyPr spcFirstLastPara="1" wrap="square" lIns="91425" tIns="45700" rIns="91425" bIns="45700" anchor="t" anchorCtr="0">
            <a:noAutofit/>
          </a:bodyPr>
          <a:lstStyle/>
          <a:p>
            <a:pPr marL="0" marR="0" lvl="0" indent="0" rtl="0">
              <a:spcBef>
                <a:spcPts val="0"/>
              </a:spcBef>
              <a:spcAft>
                <a:spcPts val="0"/>
              </a:spcAft>
              <a:buNone/>
            </a:pPr>
            <a:r>
              <a:rPr lang="en" sz="2400" b="1" dirty="0">
                <a:solidFill>
                  <a:schemeClr val="dk1"/>
                </a:solidFill>
                <a:latin typeface="Calibri"/>
                <a:ea typeface="Calibri"/>
                <a:cs typeface="Calibri"/>
                <a:sym typeface="Calibri"/>
              </a:rPr>
              <a:t>Greenland and Antarctica</a:t>
            </a:r>
            <a:endParaRPr sz="2400" b="1" dirty="0"/>
          </a:p>
          <a:p>
            <a:r>
              <a:rPr lang="en-US" sz="2400" dirty="0">
                <a:solidFill>
                  <a:schemeClr val="dk1"/>
                </a:solidFill>
                <a:latin typeface="Calibri"/>
                <a:ea typeface="Calibri"/>
                <a:cs typeface="Calibri"/>
                <a:sym typeface="Calibri"/>
              </a:rPr>
              <a:t>i</a:t>
            </a:r>
            <a:r>
              <a:rPr lang="en" sz="2400" dirty="0" smtClean="0">
                <a:solidFill>
                  <a:schemeClr val="dk1"/>
                </a:solidFill>
                <a:latin typeface="Calibri"/>
                <a:ea typeface="Calibri"/>
                <a:cs typeface="Calibri"/>
                <a:sym typeface="Calibri"/>
              </a:rPr>
              <a:t>ce </a:t>
            </a:r>
            <a:r>
              <a:rPr lang="en" sz="2400" dirty="0">
                <a:solidFill>
                  <a:schemeClr val="dk1"/>
                </a:solidFill>
                <a:latin typeface="Calibri"/>
                <a:ea typeface="Calibri"/>
                <a:cs typeface="Calibri"/>
                <a:sym typeface="Calibri"/>
              </a:rPr>
              <a:t>loss </a:t>
            </a:r>
            <a:r>
              <a:rPr lang="en" sz="2400" b="1" dirty="0">
                <a:solidFill>
                  <a:srgbClr val="953734"/>
                </a:solidFill>
                <a:latin typeface="Calibri"/>
                <a:ea typeface="Calibri"/>
                <a:cs typeface="Calibri"/>
                <a:sym typeface="Calibri"/>
              </a:rPr>
              <a:t>doubled</a:t>
            </a:r>
            <a:r>
              <a:rPr lang="en" sz="2400" dirty="0">
                <a:solidFill>
                  <a:schemeClr val="dk1"/>
                </a:solidFill>
                <a:latin typeface="Calibri"/>
                <a:ea typeface="Calibri"/>
                <a:cs typeface="Calibri"/>
                <a:sym typeface="Calibri"/>
              </a:rPr>
              <a:t> in Greenland and </a:t>
            </a:r>
            <a:r>
              <a:rPr lang="en" sz="2400" b="1" dirty="0">
                <a:solidFill>
                  <a:srgbClr val="953734"/>
                </a:solidFill>
                <a:latin typeface="Calibri"/>
                <a:ea typeface="Calibri"/>
                <a:cs typeface="Calibri"/>
                <a:sym typeface="Calibri"/>
              </a:rPr>
              <a:t>tripled</a:t>
            </a:r>
            <a:r>
              <a:rPr lang="en" sz="2400" dirty="0">
                <a:solidFill>
                  <a:schemeClr val="dk1"/>
                </a:solidFill>
                <a:latin typeface="Calibri"/>
                <a:ea typeface="Calibri"/>
                <a:cs typeface="Calibri"/>
                <a:sym typeface="Calibri"/>
              </a:rPr>
              <a:t> in the West Antarctic between 2009 to 2014</a:t>
            </a:r>
            <a:r>
              <a:rPr lang="en" sz="2400" dirty="0" smtClean="0">
                <a:solidFill>
                  <a:schemeClr val="dk1"/>
                </a:solidFill>
                <a:latin typeface="Calibri"/>
                <a:ea typeface="Calibri"/>
                <a:cs typeface="Calibri"/>
                <a:sym typeface="Calibri"/>
              </a:rPr>
              <a:t>.</a:t>
            </a:r>
            <a:r>
              <a:rPr lang="en-US" sz="2400" dirty="0" smtClean="0">
                <a:solidFill>
                  <a:schemeClr val="dk1"/>
                </a:solidFill>
                <a:latin typeface="Calibri"/>
                <a:ea typeface="Calibri"/>
                <a:cs typeface="Calibri"/>
                <a:sym typeface="Calibri"/>
              </a:rPr>
              <a:t> The West Antarctic is losing ice </a:t>
            </a:r>
            <a:r>
              <a:rPr lang="en-US" sz="2400" i="1" dirty="0" smtClean="0">
                <a:solidFill>
                  <a:srgbClr val="800000"/>
                </a:solidFill>
                <a:latin typeface="Calibri"/>
                <a:ea typeface="Calibri"/>
                <a:cs typeface="Calibri"/>
                <a:sym typeface="Calibri"/>
              </a:rPr>
              <a:t>5 times faster</a:t>
            </a:r>
            <a:r>
              <a:rPr lang="en-US" sz="2400" i="1" dirty="0" smtClean="0">
                <a:solidFill>
                  <a:srgbClr val="FF6600"/>
                </a:solidFill>
                <a:latin typeface="Calibri"/>
                <a:ea typeface="Calibri"/>
                <a:cs typeface="Calibri"/>
                <a:sym typeface="Calibri"/>
              </a:rPr>
              <a:t> </a:t>
            </a:r>
            <a:r>
              <a:rPr lang="en-US" sz="2400" dirty="0" smtClean="0">
                <a:solidFill>
                  <a:schemeClr val="dk1"/>
                </a:solidFill>
                <a:latin typeface="Calibri"/>
                <a:ea typeface="Calibri"/>
                <a:cs typeface="Calibri"/>
                <a:sym typeface="Calibri"/>
              </a:rPr>
              <a:t>in 2000s than in 1990s. Loss is now exponential, doubling every decade. </a:t>
            </a:r>
          </a:p>
          <a:p>
            <a:endParaRPr lang="en-US" sz="2400" dirty="0">
              <a:solidFill>
                <a:schemeClr val="dk1"/>
              </a:solidFill>
              <a:latin typeface="Calibri"/>
              <a:ea typeface="Calibri"/>
              <a:cs typeface="Calibri"/>
              <a:sym typeface="Calibri"/>
            </a:endParaRPr>
          </a:p>
          <a:p>
            <a:r>
              <a:rPr lang="en-US" sz="2400" b="1" i="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libri"/>
                <a:ea typeface="Calibri"/>
                <a:cs typeface="Calibri"/>
                <a:sym typeface="Calibri"/>
              </a:rPr>
              <a:t>Antarctica is our biggest store of ice. </a:t>
            </a:r>
          </a:p>
          <a:p>
            <a:pPr marL="0" marR="0" lvl="0" indent="0" rtl="0">
              <a:spcBef>
                <a:spcPts val="0"/>
              </a:spcBef>
              <a:spcAft>
                <a:spcPts val="0"/>
              </a:spcAft>
              <a:buNone/>
            </a:pPr>
            <a:endParaRPr lang="en-US" sz="2400" dirty="0">
              <a:solidFill>
                <a:schemeClr val="dk1"/>
              </a:solidFill>
              <a:latin typeface="Calibri"/>
              <a:ea typeface="Calibri"/>
              <a:cs typeface="Calibri"/>
              <a:sym typeface="Calibri"/>
            </a:endParaRPr>
          </a:p>
          <a:p>
            <a:pPr marL="0" marR="0" lvl="0" indent="0" rtl="0">
              <a:spcBef>
                <a:spcPts val="0"/>
              </a:spcBef>
              <a:spcAft>
                <a:spcPts val="0"/>
              </a:spcAft>
              <a:buNone/>
            </a:pPr>
            <a:endParaRPr lang="en-US" sz="2400" dirty="0">
              <a:solidFill>
                <a:schemeClr val="dk1"/>
              </a:solidFill>
              <a:latin typeface="Calibri"/>
              <a:ea typeface="Calibri"/>
              <a:cs typeface="Calibri"/>
              <a:sym typeface="Calibri"/>
            </a:endParaRPr>
          </a:p>
        </p:txBody>
      </p:sp>
      <p:pic>
        <p:nvPicPr>
          <p:cNvPr id="2" name="Picture 1" descr="Figure1.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453083" y="0"/>
            <a:ext cx="4318766" cy="51435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7"/>
          <p:cNvSpPr txBox="1">
            <a:spLocks noGrp="1"/>
          </p:cNvSpPr>
          <p:nvPr>
            <p:ph type="body" idx="1"/>
          </p:nvPr>
        </p:nvSpPr>
        <p:spPr>
          <a:xfrm>
            <a:off x="6155267" y="355876"/>
            <a:ext cx="2548333" cy="4531073"/>
          </a:xfrm>
          <a:prstGeom prst="rect">
            <a:avLst/>
          </a:prstGeom>
          <a:noFill/>
          <a:ln>
            <a:noFill/>
          </a:ln>
        </p:spPr>
        <p:txBody>
          <a:bodyPr spcFirstLastPara="1" wrap="square" lIns="91425" tIns="91425" rIns="91425" bIns="91425" anchor="t" anchorCtr="0">
            <a:noAutofit/>
          </a:bodyPr>
          <a:lstStyle/>
          <a:p>
            <a:pPr marL="342900" lvl="0" indent="-342900" algn="l" rtl="0">
              <a:spcBef>
                <a:spcPts val="0"/>
              </a:spcBef>
              <a:spcAft>
                <a:spcPts val="0"/>
              </a:spcAft>
              <a:buClr>
                <a:schemeClr val="dk1"/>
              </a:buClr>
              <a:buSzPts val="2200"/>
              <a:buNone/>
            </a:pPr>
            <a:r>
              <a:rPr lang="en-US" sz="2000" dirty="0" smtClean="0"/>
              <a:t>Our </a:t>
            </a:r>
            <a:r>
              <a:rPr lang="en-US" sz="2000" dirty="0" smtClean="0"/>
              <a:t>CO2</a:t>
            </a:r>
            <a:r>
              <a:rPr lang="en-US" sz="2000" dirty="0" smtClean="0"/>
              <a:t> </a:t>
            </a:r>
            <a:r>
              <a:rPr lang="en-US" sz="2000" dirty="0" smtClean="0"/>
              <a:t>(30%)</a:t>
            </a:r>
            <a:r>
              <a:rPr lang="en" sz="2000" dirty="0" smtClean="0"/>
              <a:t> i</a:t>
            </a:r>
            <a:r>
              <a:rPr lang="en-US" sz="2000" dirty="0" smtClean="0"/>
              <a:t>s </a:t>
            </a:r>
            <a:r>
              <a:rPr lang="en" sz="2000" dirty="0" smtClean="0"/>
              <a:t>abso</a:t>
            </a:r>
            <a:r>
              <a:rPr lang="en-US" sz="2000" dirty="0" smtClean="0"/>
              <a:t>r</a:t>
            </a:r>
            <a:r>
              <a:rPr lang="en" sz="2000" dirty="0" smtClean="0"/>
              <a:t>bed </a:t>
            </a:r>
            <a:r>
              <a:rPr lang="en" sz="2000" dirty="0" smtClean="0"/>
              <a:t>by </a:t>
            </a:r>
            <a:r>
              <a:rPr lang="en" sz="2000" dirty="0" smtClean="0"/>
              <a:t>oceans</a:t>
            </a:r>
            <a:r>
              <a:rPr lang="en-US" sz="2000" dirty="0" smtClean="0"/>
              <a:t>,</a:t>
            </a:r>
            <a:r>
              <a:rPr lang="en" sz="2000" dirty="0" smtClean="0"/>
              <a:t> </a:t>
            </a:r>
            <a:r>
              <a:rPr lang="en" sz="2000" dirty="0"/>
              <a:t>making them </a:t>
            </a:r>
            <a:r>
              <a:rPr lang="en-US" sz="2000" dirty="0" smtClean="0"/>
              <a:t>roughly </a:t>
            </a:r>
            <a:r>
              <a:rPr lang="en" sz="2000" dirty="0" smtClean="0">
                <a:solidFill>
                  <a:srgbClr val="800000"/>
                </a:solidFill>
              </a:rPr>
              <a:t>3</a:t>
            </a:r>
            <a:r>
              <a:rPr lang="en-US" sz="2000" dirty="0" smtClean="0">
                <a:solidFill>
                  <a:srgbClr val="800000"/>
                </a:solidFill>
              </a:rPr>
              <a:t>0% </a:t>
            </a:r>
            <a:r>
              <a:rPr lang="en" sz="2000" dirty="0" smtClean="0">
                <a:solidFill>
                  <a:srgbClr val="800000"/>
                </a:solidFill>
              </a:rPr>
              <a:t>more </a:t>
            </a:r>
            <a:r>
              <a:rPr lang="en" sz="2000" dirty="0">
                <a:solidFill>
                  <a:srgbClr val="800000"/>
                </a:solidFill>
              </a:rPr>
              <a:t>acidic so </a:t>
            </a:r>
            <a:r>
              <a:rPr lang="en" sz="2000" dirty="0" smtClean="0">
                <a:solidFill>
                  <a:srgbClr val="800000"/>
                </a:solidFill>
              </a:rPr>
              <a:t>far</a:t>
            </a:r>
            <a:r>
              <a:rPr lang="en-US" sz="2000" dirty="0" smtClean="0">
                <a:solidFill>
                  <a:srgbClr val="800000"/>
                </a:solidFill>
              </a:rPr>
              <a:t>. </a:t>
            </a:r>
            <a:endParaRPr lang="en-US" sz="2000" dirty="0" smtClean="0">
              <a:solidFill>
                <a:srgbClr val="800000"/>
              </a:solidFill>
            </a:endParaRPr>
          </a:p>
          <a:p>
            <a:pPr marL="342900" lvl="0" indent="-342900" algn="l" rtl="0">
              <a:spcBef>
                <a:spcPts val="0"/>
              </a:spcBef>
              <a:spcAft>
                <a:spcPts val="0"/>
              </a:spcAft>
              <a:buClr>
                <a:schemeClr val="dk1"/>
              </a:buClr>
              <a:buSzPts val="2200"/>
              <a:buNone/>
            </a:pPr>
            <a:endParaRPr lang="en-US" sz="2000" dirty="0">
              <a:solidFill>
                <a:srgbClr val="800000"/>
              </a:solidFill>
            </a:endParaRPr>
          </a:p>
          <a:p>
            <a:pPr marL="342900" lvl="0" indent="-342900" algn="l" rtl="0">
              <a:spcBef>
                <a:spcPts val="0"/>
              </a:spcBef>
              <a:spcAft>
                <a:spcPts val="0"/>
              </a:spcAft>
              <a:buClr>
                <a:schemeClr val="dk1"/>
              </a:buClr>
              <a:buSzPts val="2200"/>
              <a:buNone/>
            </a:pPr>
            <a:r>
              <a:rPr lang="en-US" sz="2000" dirty="0" smtClean="0"/>
              <a:t>This </a:t>
            </a:r>
            <a:r>
              <a:rPr lang="en-US" sz="2000" dirty="0" smtClean="0"/>
              <a:t>is changing the PH of the oceans and may also tip us into ocean </a:t>
            </a:r>
            <a:r>
              <a:rPr lang="en-US" sz="2000" dirty="0" smtClean="0"/>
              <a:t>warmth </a:t>
            </a:r>
            <a:r>
              <a:rPr lang="en-US" sz="2000" dirty="0" smtClean="0"/>
              <a:t>and mass </a:t>
            </a:r>
            <a:r>
              <a:rPr lang="en-US" sz="2000" i="1" dirty="0" smtClean="0"/>
              <a:t>release </a:t>
            </a:r>
            <a:r>
              <a:rPr lang="en-US" sz="2000" dirty="0" smtClean="0"/>
              <a:t>of CO2 from oceans.</a:t>
            </a:r>
            <a:endParaRPr sz="2000" dirty="0"/>
          </a:p>
        </p:txBody>
      </p:sp>
      <p:pic>
        <p:nvPicPr>
          <p:cNvPr id="271" name="Google Shape;271;p47"/>
          <p:cNvPicPr preferRelativeResize="0"/>
          <p:nvPr/>
        </p:nvPicPr>
        <p:blipFill rotWithShape="1">
          <a:blip r:embed="rId3">
            <a:alphaModFix/>
          </a:blip>
          <a:srcRect/>
          <a:stretch/>
        </p:blipFill>
        <p:spPr>
          <a:xfrm>
            <a:off x="0" y="364343"/>
            <a:ext cx="6155267" cy="3623457"/>
          </a:xfrm>
          <a:prstGeom prst="rect">
            <a:avLst/>
          </a:prstGeom>
          <a:noFill/>
          <a:ln>
            <a:noFill/>
          </a:ln>
        </p:spPr>
      </p:pic>
      <p:sp>
        <p:nvSpPr>
          <p:cNvPr id="3" name="TextBox 2"/>
          <p:cNvSpPr txBox="1"/>
          <p:nvPr/>
        </p:nvSpPr>
        <p:spPr>
          <a:xfrm>
            <a:off x="237066" y="3632200"/>
            <a:ext cx="6231467" cy="1384995"/>
          </a:xfrm>
          <a:prstGeom prst="rect">
            <a:avLst/>
          </a:prstGeom>
          <a:noFill/>
        </p:spPr>
        <p:txBody>
          <a:bodyPr wrap="square" rtlCol="0">
            <a:spAutoFit/>
          </a:bodyPr>
          <a:lstStyle/>
          <a:p>
            <a:r>
              <a:rPr lang="en-US" i="1" dirty="0"/>
              <a:t>C</a:t>
            </a:r>
            <a:r>
              <a:rPr lang="en-US" i="1" dirty="0" smtClean="0"/>
              <a:t>arbon </a:t>
            </a:r>
            <a:r>
              <a:rPr lang="en-US" i="1" dirty="0"/>
              <a:t>dioxide </a:t>
            </a:r>
            <a:r>
              <a:rPr lang="en-US" i="1" dirty="0" smtClean="0"/>
              <a:t>in oceans </a:t>
            </a:r>
            <a:r>
              <a:rPr lang="en-US" i="1" dirty="0"/>
              <a:t>leads </a:t>
            </a:r>
            <a:r>
              <a:rPr lang="en-US" i="1" dirty="0" smtClean="0"/>
              <a:t>to ... </a:t>
            </a:r>
            <a:r>
              <a:rPr lang="en-US" i="1" dirty="0">
                <a:hlinkClick r:id="rId4"/>
              </a:rPr>
              <a:t>ocean acidification, which </a:t>
            </a:r>
            <a:r>
              <a:rPr lang="en-US" i="1" dirty="0" smtClean="0">
                <a:hlinkClick r:id="rId4"/>
              </a:rPr>
              <a:t>dissolves </a:t>
            </a:r>
            <a:r>
              <a:rPr lang="en-US" i="1" dirty="0">
                <a:hlinkClick r:id="rId4"/>
              </a:rPr>
              <a:t>the calcium carbonate that makes up mussel shells and coral skeletons, and </a:t>
            </a:r>
            <a:r>
              <a:rPr lang="en-US" i="1" dirty="0" smtClean="0">
                <a:hlinkClick r:id="rId4"/>
              </a:rPr>
              <a:t>interrupts </a:t>
            </a:r>
            <a:r>
              <a:rPr lang="en-US" i="1" dirty="0">
                <a:hlinkClick r:id="rId4"/>
              </a:rPr>
              <a:t>processes like fish breathing</a:t>
            </a:r>
            <a:r>
              <a:rPr lang="en-US" i="1" dirty="0" smtClean="0">
                <a:hlinkClick r:id="rId4"/>
              </a:rPr>
              <a:t>.</a:t>
            </a:r>
            <a:r>
              <a:rPr lang="en-US" i="1" dirty="0"/>
              <a:t> </a:t>
            </a:r>
            <a:r>
              <a:rPr lang="en-US" i="1" dirty="0"/>
              <a:t> </a:t>
            </a:r>
            <a:r>
              <a:rPr lang="en-US" i="1" dirty="0" smtClean="0"/>
              <a:t>“</a:t>
            </a:r>
            <a:r>
              <a:rPr lang="en-US" i="1" dirty="0" smtClean="0"/>
              <a:t>Increasing ... carbon </a:t>
            </a:r>
            <a:r>
              <a:rPr lang="en-US" i="1" dirty="0"/>
              <a:t>dioxide in the ocean interior is </a:t>
            </a:r>
            <a:r>
              <a:rPr lang="en-US" i="1" dirty="0">
                <a:solidFill>
                  <a:srgbClr val="800000"/>
                </a:solidFill>
              </a:rPr>
              <a:t>already having an impact on the shellfish industry, </a:t>
            </a:r>
            <a:r>
              <a:rPr lang="en-US" i="1" dirty="0"/>
              <a:t>particularly </a:t>
            </a:r>
            <a:r>
              <a:rPr lang="en-US" i="1" dirty="0" smtClean="0"/>
              <a:t>along the </a:t>
            </a:r>
            <a:r>
              <a:rPr lang="en-US" i="1" dirty="0"/>
              <a:t>West Coast</a:t>
            </a:r>
            <a:r>
              <a:rPr lang="en-US" i="1" dirty="0" smtClean="0"/>
              <a:t>,” Richard Feely of NOAA, Seattle.</a:t>
            </a:r>
            <a:endParaRPr lang="en-US" i="1" dirty="0"/>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48"/>
          <p:cNvSpPr txBox="1">
            <a:spLocks noGrp="1"/>
          </p:cNvSpPr>
          <p:nvPr>
            <p:ph type="title"/>
          </p:nvPr>
        </p:nvSpPr>
        <p:spPr>
          <a:xfrm>
            <a:off x="311701" y="445025"/>
            <a:ext cx="8520599" cy="572699"/>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3959"/>
              <a:buFont typeface="Calibri"/>
              <a:buNone/>
            </a:pPr>
            <a:r>
              <a:rPr lang="en" sz="3959"/>
              <a:t>Methane levels for the past 2000 yrs</a:t>
            </a:r>
            <a:endParaRPr sz="3959"/>
          </a:p>
        </p:txBody>
      </p:sp>
      <p:sp>
        <p:nvSpPr>
          <p:cNvPr id="277" name="Google Shape;277;p48"/>
          <p:cNvSpPr txBox="1">
            <a:spLocks noGrp="1"/>
          </p:cNvSpPr>
          <p:nvPr>
            <p:ph type="body" idx="1"/>
          </p:nvPr>
        </p:nvSpPr>
        <p:spPr>
          <a:xfrm>
            <a:off x="311701" y="1152475"/>
            <a:ext cx="8520599" cy="3416400"/>
          </a:xfrm>
          <a:prstGeom prst="rect">
            <a:avLst/>
          </a:prstGeom>
          <a:noFill/>
          <a:ln>
            <a:noFill/>
          </a:ln>
        </p:spPr>
        <p:txBody>
          <a:bodyPr spcFirstLastPara="1" wrap="square" lIns="91425" tIns="91425" rIns="91425" bIns="91425" anchor="t" anchorCtr="0">
            <a:noAutofit/>
          </a:bodyPr>
          <a:lstStyle/>
          <a:p>
            <a:pPr marL="342900" lvl="0" indent="-139700" algn="l" rtl="0">
              <a:spcBef>
                <a:spcPts val="0"/>
              </a:spcBef>
              <a:spcAft>
                <a:spcPts val="0"/>
              </a:spcAft>
              <a:buClr>
                <a:schemeClr val="dk1"/>
              </a:buClr>
              <a:buSzPts val="3200"/>
              <a:buNone/>
            </a:pPr>
            <a:endParaRPr/>
          </a:p>
        </p:txBody>
      </p:sp>
      <p:pic>
        <p:nvPicPr>
          <p:cNvPr id="278" name="Google Shape;278;p48" descr="Methane2.png"/>
          <p:cNvPicPr preferRelativeResize="0"/>
          <p:nvPr/>
        </p:nvPicPr>
        <p:blipFill rotWithShape="1">
          <a:blip r:embed="rId3" cstate="print">
            <a:alphaModFix/>
            <a:extLst>
              <a:ext uri="{28A0092B-C50C-407E-A947-70E740481C1C}">
                <a14:useLocalDpi xmlns:a14="http://schemas.microsoft.com/office/drawing/2010/main"/>
              </a:ext>
            </a:extLst>
          </a:blip>
          <a:srcRect t="8927" b="8928"/>
          <a:stretch/>
        </p:blipFill>
        <p:spPr>
          <a:xfrm>
            <a:off x="311701" y="1174403"/>
            <a:ext cx="8229600" cy="3394472"/>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50"/>
          <p:cNvSpPr txBox="1">
            <a:spLocks noGrp="1"/>
          </p:cNvSpPr>
          <p:nvPr>
            <p:ph type="title"/>
          </p:nvPr>
        </p:nvSpPr>
        <p:spPr>
          <a:xfrm>
            <a:off x="311701" y="214399"/>
            <a:ext cx="8520599" cy="803326"/>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3959"/>
              <a:buFont typeface="Calibri"/>
              <a:buNone/>
            </a:pPr>
            <a:r>
              <a:rPr lang="en-US" sz="3959" dirty="0" smtClean="0"/>
              <a:t>Extinctions</a:t>
            </a:r>
            <a:endParaRPr sz="3959" dirty="0"/>
          </a:p>
        </p:txBody>
      </p:sp>
      <p:sp>
        <p:nvSpPr>
          <p:cNvPr id="292" name="Google Shape;292;p50"/>
          <p:cNvSpPr txBox="1">
            <a:spLocks noGrp="1"/>
          </p:cNvSpPr>
          <p:nvPr>
            <p:ph type="body" idx="1"/>
          </p:nvPr>
        </p:nvSpPr>
        <p:spPr>
          <a:xfrm>
            <a:off x="311701" y="1152475"/>
            <a:ext cx="8520599" cy="3416400"/>
          </a:xfrm>
          <a:prstGeom prst="rect">
            <a:avLst/>
          </a:prstGeom>
          <a:noFill/>
          <a:ln>
            <a:noFill/>
          </a:ln>
        </p:spPr>
        <p:txBody>
          <a:bodyPr spcFirstLastPara="1" wrap="square" lIns="91425" tIns="91425" rIns="91425" bIns="91425" anchor="t" anchorCtr="0">
            <a:noAutofit/>
          </a:bodyPr>
          <a:lstStyle/>
          <a:p>
            <a:pPr marL="0" lvl="0" indent="0" algn="l" rtl="0">
              <a:lnSpc>
                <a:spcPct val="130000"/>
              </a:lnSpc>
              <a:spcBef>
                <a:spcPts val="0"/>
              </a:spcBef>
              <a:spcAft>
                <a:spcPts val="0"/>
              </a:spcAft>
              <a:buClr>
                <a:schemeClr val="dk1"/>
              </a:buClr>
              <a:buSzPts val="4000"/>
              <a:buNone/>
            </a:pPr>
            <a:r>
              <a:rPr lang="en-US" sz="2400" dirty="0" smtClean="0"/>
              <a:t>Alarming recent UN report: </a:t>
            </a:r>
            <a:r>
              <a:rPr lang="en-US" sz="2400" i="1" dirty="0" smtClean="0"/>
              <a:t>One </a:t>
            </a:r>
            <a:r>
              <a:rPr lang="en-US" sz="2400" i="1" dirty="0"/>
              <a:t>m</a:t>
            </a:r>
            <a:r>
              <a:rPr lang="en-US" sz="2400" i="1" dirty="0" smtClean="0"/>
              <a:t>illion </a:t>
            </a:r>
            <a:r>
              <a:rPr lang="en-US" sz="2400" i="1" dirty="0"/>
              <a:t>s</a:t>
            </a:r>
            <a:r>
              <a:rPr lang="en-US" sz="2400" i="1" dirty="0" smtClean="0"/>
              <a:t>pecies are at severe risk of extinction. </a:t>
            </a:r>
            <a:r>
              <a:rPr lang="en-US" sz="2400" dirty="0" smtClean="0"/>
              <a:t>We are currently in the midst of the </a:t>
            </a:r>
            <a:r>
              <a:rPr lang="en-US" sz="2400" dirty="0" smtClean="0">
                <a:solidFill>
                  <a:srgbClr val="800000"/>
                </a:solidFill>
              </a:rPr>
              <a:t>Sixth Mass Extinction of Species</a:t>
            </a:r>
            <a:r>
              <a:rPr lang="en-US" sz="2400" dirty="0" smtClean="0"/>
              <a:t>. According to the World Wildlife Fund, we are now losing species at the rate of </a:t>
            </a:r>
            <a:r>
              <a:rPr lang="en-US" sz="2400" i="1" dirty="0" smtClean="0"/>
              <a:t>roughly 200 per day. </a:t>
            </a:r>
            <a:r>
              <a:rPr lang="en-US" sz="2400" dirty="0" smtClean="0"/>
              <a:t>In some parts of the world, insect species are down by 70-80 percent. As these species go, we go.</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 if we have not made the point:</a:t>
            </a:r>
            <a:endParaRPr lang="en-US" dirty="0"/>
          </a:p>
        </p:txBody>
      </p:sp>
      <p:sp>
        <p:nvSpPr>
          <p:cNvPr id="3" name="Text Placeholder 2"/>
          <p:cNvSpPr>
            <a:spLocks noGrp="1"/>
          </p:cNvSpPr>
          <p:nvPr>
            <p:ph type="body" idx="1"/>
          </p:nvPr>
        </p:nvSpPr>
        <p:spPr>
          <a:xfrm>
            <a:off x="457200" y="1200149"/>
            <a:ext cx="8229600" cy="3659717"/>
          </a:xfrm>
        </p:spPr>
        <p:txBody>
          <a:bodyPr/>
          <a:lstStyle/>
          <a:p>
            <a:r>
              <a:rPr lang="en-US" sz="2400" b="1" i="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We emitted more CO2 last year, globally, than ever before.</a:t>
            </a:r>
          </a:p>
          <a:p>
            <a:r>
              <a:rPr lang="en-US" sz="2400" i="1" dirty="0"/>
              <a:t>M</a:t>
            </a:r>
            <a:r>
              <a:rPr lang="en-US" sz="2400" i="1" dirty="0" smtClean="0"/>
              <a:t>ore methane and CO2 is stored beneath the ice and oceans in the melting Arctic than already in the atmosphere. </a:t>
            </a:r>
          </a:p>
          <a:p>
            <a:r>
              <a:rPr lang="en-US" sz="2400" i="1" dirty="0" smtClean="0"/>
              <a:t>There is no scalable technology for removing CO2 at this time.</a:t>
            </a:r>
          </a:p>
          <a:p>
            <a:r>
              <a:rPr lang="en-US" sz="2400" i="1" dirty="0" smtClean="0"/>
              <a:t>The IPCC report, highly alarming as it is, is considered conservative. The last report did not include impacts of Arctic &amp; other feedback loops. </a:t>
            </a:r>
            <a:endParaRPr lang="en-US" sz="2400" i="1" dirty="0"/>
          </a:p>
        </p:txBody>
      </p:sp>
    </p:spTree>
    <p:extLst>
      <p:ext uri="{BB962C8B-B14F-4D97-AF65-F5344CB8AC3E}">
        <p14:creationId xmlns:p14="http://schemas.microsoft.com/office/powerpoint/2010/main" val="945547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Local </a:t>
            </a:r>
            <a:r>
              <a:rPr lang="en-US" dirty="0"/>
              <a:t>Impacts: Monterey </a:t>
            </a:r>
            <a:r>
              <a:rPr lang="en-US" dirty="0" smtClean="0"/>
              <a:t>Bay</a:t>
            </a:r>
            <a:r>
              <a:rPr lang="en-US" dirty="0"/>
              <a:t> </a:t>
            </a:r>
            <a:r>
              <a:rPr lang="en-US" dirty="0" smtClean="0"/>
              <a:t>Area</a:t>
            </a:r>
            <a:endParaRPr lang="en-US" dirty="0"/>
          </a:p>
        </p:txBody>
      </p:sp>
      <p:pic>
        <p:nvPicPr>
          <p:cNvPr id="4" name="Picture 3" descr="IMG_9493.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3533" y="1200150"/>
            <a:ext cx="7332134" cy="3879850"/>
          </a:xfrm>
          <a:prstGeom prst="rect">
            <a:avLst/>
          </a:prstGeom>
          <a:ln>
            <a:noFill/>
          </a:ln>
          <a:effectLst>
            <a:softEdge rad="112500"/>
          </a:effectLst>
        </p:spPr>
      </p:pic>
    </p:spTree>
    <p:extLst>
      <p:ext uri="{BB962C8B-B14F-4D97-AF65-F5344CB8AC3E}">
        <p14:creationId xmlns:p14="http://schemas.microsoft.com/office/powerpoint/2010/main" val="238404503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346336"/>
            <a:ext cx="8229600" cy="1104976"/>
          </a:xfrm>
        </p:spPr>
        <p:txBody>
          <a:bodyPr/>
          <a:lstStyle/>
          <a:p>
            <a:pPr marL="114300" indent="0">
              <a:buNone/>
            </a:pPr>
            <a:r>
              <a:rPr lang="en-US" sz="2400" dirty="0" smtClean="0"/>
              <a:t>Warmer ocean waters appear to have affected the severity of the recent “sea star wasting syndrome” outbreak</a:t>
            </a:r>
            <a:r>
              <a:rPr lang="en-US" sz="2400" dirty="0"/>
              <a:t>. There are no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sunflower sea stars </a:t>
            </a:r>
            <a:r>
              <a:rPr lang="en-US" sz="2400" dirty="0"/>
              <a:t>to be </a:t>
            </a:r>
            <a:r>
              <a:rPr lang="en-US" sz="2400" dirty="0" smtClean="0"/>
              <a:t>found</a:t>
            </a:r>
            <a:r>
              <a:rPr lang="en-US" sz="2400" dirty="0"/>
              <a:t> </a:t>
            </a:r>
            <a:r>
              <a:rPr lang="en-US" sz="2400" dirty="0" smtClean="0"/>
              <a:t>in the Bay at this time.</a:t>
            </a:r>
            <a:endParaRPr lang="en-US" sz="2400" dirty="0"/>
          </a:p>
        </p:txBody>
      </p:sp>
      <p:pic>
        <p:nvPicPr>
          <p:cNvPr id="4" name="Picture 3" descr="440px-Ochre_sea_star.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1644319"/>
            <a:ext cx="4665575" cy="3499181"/>
          </a:xfrm>
          <a:prstGeom prst="rect">
            <a:avLst/>
          </a:prstGeom>
          <a:ln>
            <a:noFill/>
          </a:ln>
          <a:effectLst>
            <a:softEdge rad="112500"/>
          </a:effectLst>
        </p:spPr>
      </p:pic>
      <p:pic>
        <p:nvPicPr>
          <p:cNvPr id="5" name="Picture 4" descr="p_ochraceus_diseased_guemes_2014_0628_harma.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78425" y="1644318"/>
            <a:ext cx="4665575" cy="3499181"/>
          </a:xfrm>
          <a:prstGeom prst="rect">
            <a:avLst/>
          </a:prstGeom>
          <a:ln>
            <a:noFill/>
          </a:ln>
          <a:effectLst>
            <a:softEdge rad="112500"/>
          </a:effectLst>
        </p:spPr>
      </p:pic>
    </p:spTree>
    <p:extLst>
      <p:ext uri="{BB962C8B-B14F-4D97-AF65-F5344CB8AC3E}">
        <p14:creationId xmlns:p14="http://schemas.microsoft.com/office/powerpoint/2010/main" val="150536447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606822"/>
          </a:xfrm>
        </p:spPr>
        <p:txBody>
          <a:bodyPr/>
          <a:lstStyle/>
          <a:p>
            <a:r>
              <a:rPr lang="en-US" sz="3600" dirty="0" smtClean="0"/>
              <a:t>Warming and Our Bay Ecosystem</a:t>
            </a:r>
            <a:endParaRPr lang="en-US" sz="3600" dirty="0"/>
          </a:p>
        </p:txBody>
      </p:sp>
      <p:sp>
        <p:nvSpPr>
          <p:cNvPr id="3" name="Text Placeholder 2"/>
          <p:cNvSpPr>
            <a:spLocks noGrp="1"/>
          </p:cNvSpPr>
          <p:nvPr>
            <p:ph type="body" idx="1"/>
          </p:nvPr>
        </p:nvSpPr>
        <p:spPr>
          <a:xfrm>
            <a:off x="457200" y="753533"/>
            <a:ext cx="8229600" cy="4182534"/>
          </a:xfrm>
          <a:solidFill>
            <a:srgbClr val="CCFFCC"/>
          </a:solidFill>
          <a:ln>
            <a:noFill/>
          </a:ln>
        </p:spPr>
        <p:txBody>
          <a:bodyPr/>
          <a:lstStyle/>
          <a:p>
            <a:pPr marL="114300" indent="0">
              <a:buNone/>
            </a:pPr>
            <a:r>
              <a:rPr lang="en-US" sz="1600" b="1" dirty="0"/>
              <a:t>“The widespread loss of bull kelp forests on the north coast of Calif. is considered to be, at least in part, a manifestation of climate change.</a:t>
            </a:r>
            <a:r>
              <a:rPr lang="en-US" sz="1600" dirty="0"/>
              <a:t> </a:t>
            </a:r>
            <a:r>
              <a:rPr lang="en-US" sz="1400" i="1" dirty="0" smtClean="0"/>
              <a:t>The </a:t>
            </a:r>
            <a:r>
              <a:rPr lang="en-US" sz="1400" i="1" dirty="0"/>
              <a:t>loss of kelp is a direct consequence of the sea urchin outbreak there, but </a:t>
            </a:r>
            <a:r>
              <a:rPr lang="en-US" sz="1400" i="1" u="sng" dirty="0"/>
              <a:t>the sea urchin outbreak appears to be the result of three mechanisms: </a:t>
            </a:r>
            <a:r>
              <a:rPr lang="en-US" sz="1400" i="1" u="sng" dirty="0" smtClean="0">
                <a:solidFill>
                  <a:schemeClr val="tx1"/>
                </a:solidFill>
              </a:rPr>
              <a:t>(1) they lost their predator, the sunflower star (</a:t>
            </a:r>
            <a:r>
              <a:rPr lang="en-US" sz="1400" i="1" u="sng" dirty="0" err="1" smtClean="0">
                <a:solidFill>
                  <a:schemeClr val="tx1"/>
                </a:solidFill>
              </a:rPr>
              <a:t>Pycnopodia</a:t>
            </a:r>
            <a:r>
              <a:rPr lang="en-US" sz="1400" i="1" u="sng" dirty="0" smtClean="0">
                <a:solidFill>
                  <a:schemeClr val="tx1"/>
                </a:solidFill>
              </a:rPr>
              <a:t>), due to a disease that appears to be related to elevated water temperature, (2) they also likely overgrazed the kelp because the kelp was less productive due to elevated water temperature (and low nutrients)</a:t>
            </a:r>
            <a:r>
              <a:rPr lang="en-US" sz="1400" i="1" dirty="0" smtClean="0"/>
              <a:t>, </a:t>
            </a:r>
            <a:r>
              <a:rPr lang="en-US" sz="1400" i="1" dirty="0"/>
              <a:t>and (3) there may have been an urchin recruitment event (increased settlement of larvae) also possibly associated with the warm </a:t>
            </a:r>
            <a:r>
              <a:rPr lang="en-US" sz="1400" i="1" dirty="0" smtClean="0"/>
              <a:t>water.</a:t>
            </a:r>
          </a:p>
          <a:p>
            <a:pPr marL="114300" indent="0">
              <a:buNone/>
            </a:pPr>
            <a:endParaRPr lang="en-US" sz="1400" i="1" dirty="0"/>
          </a:p>
          <a:p>
            <a:pPr marL="114300" indent="0">
              <a:buNone/>
            </a:pPr>
            <a:r>
              <a:rPr lang="en-US" sz="1400" i="1" dirty="0" smtClean="0"/>
              <a:t>“Oceanographers </a:t>
            </a:r>
            <a:r>
              <a:rPr lang="en-US" sz="1400" i="1" dirty="0"/>
              <a:t>feel </a:t>
            </a:r>
            <a:r>
              <a:rPr lang="en-US" sz="1400" i="1" dirty="0" smtClean="0"/>
              <a:t>the </a:t>
            </a:r>
            <a:r>
              <a:rPr lang="en-US" sz="1400" i="1" dirty="0"/>
              <a:t>elevated water temperatures caused by an unprecedented warming event (the "Blob" and El Nino from 2013-2016) </a:t>
            </a:r>
            <a:r>
              <a:rPr lang="en-US" sz="1400" i="1" dirty="0">
                <a:solidFill>
                  <a:srgbClr val="800000"/>
                </a:solidFill>
              </a:rPr>
              <a:t>was a manifestation of climate change. </a:t>
            </a:r>
            <a:r>
              <a:rPr lang="en-US" sz="1400" i="1" dirty="0"/>
              <a:t>On the north coast, this led to </a:t>
            </a:r>
            <a:r>
              <a:rPr lang="en-US" sz="1400" i="1" dirty="0">
                <a:solidFill>
                  <a:srgbClr val="800000"/>
                </a:solidFill>
              </a:rPr>
              <a:t>widespread loss of kelp forests</a:t>
            </a:r>
            <a:r>
              <a:rPr lang="en-US" sz="1400" i="1" dirty="0"/>
              <a:t>, which in turn led to the decline in red abalone and poor quality of red sea urchins. </a:t>
            </a:r>
          </a:p>
          <a:p>
            <a:pPr marL="114300" indent="0">
              <a:buNone/>
            </a:pPr>
            <a:endParaRPr lang="en-US" sz="1400" i="1" dirty="0"/>
          </a:p>
          <a:p>
            <a:pPr marL="114300" indent="0">
              <a:buNone/>
            </a:pPr>
            <a:r>
              <a:rPr lang="en-US" sz="1400" i="1" dirty="0" smtClean="0"/>
              <a:t>“Here </a:t>
            </a:r>
            <a:r>
              <a:rPr lang="en-US" sz="1400" i="1" dirty="0"/>
              <a:t>in </a:t>
            </a:r>
            <a:r>
              <a:rPr lang="en-US" sz="1400" i="1" dirty="0" smtClean="0"/>
              <a:t>Central </a:t>
            </a:r>
            <a:r>
              <a:rPr lang="en-US" sz="1400" i="1" dirty="0"/>
              <a:t>California</a:t>
            </a:r>
            <a:r>
              <a:rPr lang="en-US" sz="1400" i="1" u="sng" dirty="0"/>
              <a:t>, the giant </a:t>
            </a:r>
            <a:r>
              <a:rPr lang="en-US" sz="1400" i="1" u="sng" dirty="0" err="1"/>
              <a:t>sunstar</a:t>
            </a:r>
            <a:r>
              <a:rPr lang="en-US" sz="1400" i="1" u="sng" dirty="0"/>
              <a:t> also declined dramatically (we simply can't find them now)</a:t>
            </a:r>
            <a:r>
              <a:rPr lang="en-US" sz="1400" i="1" dirty="0"/>
              <a:t>, and we have had urchin outbreaks but the urchin barrens are much more patchy.  </a:t>
            </a:r>
            <a:r>
              <a:rPr lang="en-US" sz="1400" i="1" dirty="0" smtClean="0"/>
              <a:t>... We're </a:t>
            </a:r>
            <a:r>
              <a:rPr lang="en-US" sz="1400" i="1" dirty="0"/>
              <a:t>tracking the fate of the forests and barrens along the Monterey Peninsula and exploring whether otters and other predators (especially rock crabs) are going to contribute to the recovery of the </a:t>
            </a:r>
            <a:r>
              <a:rPr lang="en-US" sz="1400" i="1" dirty="0" smtClean="0"/>
              <a:t>forests ...” </a:t>
            </a:r>
            <a:r>
              <a:rPr lang="en-US" sz="1400"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Mark Carr, Professor, Dept. of Ecology &amp; Evolutionary Biology, UCSC</a:t>
            </a:r>
            <a:endParaRPr lang="en-US" sz="14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40050873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47067" y="190347"/>
            <a:ext cx="4694886" cy="1138920"/>
          </a:xfrm>
        </p:spPr>
        <p:txBody>
          <a:bodyPr/>
          <a:lstStyle/>
          <a:p>
            <a:pPr marL="114300" indent="0">
              <a:buNone/>
            </a:pPr>
            <a:r>
              <a:rPr lang="en-US" sz="2400" dirty="0" smtClean="0"/>
              <a:t>We are losing healthy kelp forests in the Bay—Pacific Grove—to “urchin barrens”</a:t>
            </a:r>
            <a:endParaRPr lang="en-US" sz="2400" dirty="0"/>
          </a:p>
        </p:txBody>
      </p:sp>
      <p:pic>
        <p:nvPicPr>
          <p:cNvPr id="4" name="Picture 3" descr="Screen Shot 2019-05-16 at 8.33.52 A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160285" y="1468979"/>
            <a:ext cx="4581668" cy="36745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kelp.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4828" y="0"/>
            <a:ext cx="3051436" cy="5252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5468814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Sunflower Sea Star</a:t>
            </a:r>
            <a:endParaRPr lang="en-US" dirty="0"/>
          </a:p>
        </p:txBody>
      </p:sp>
      <p:pic>
        <p:nvPicPr>
          <p:cNvPr id="4" name="Picture 3" descr="Unknown.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55599" y="1063227"/>
            <a:ext cx="3716867" cy="27891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Unknown-1.jpe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63533" y="965199"/>
            <a:ext cx="4428067" cy="31750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images-1.jpe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861732" y="2498752"/>
            <a:ext cx="3183467" cy="28105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9574525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i="1" dirty="0" smtClean="0"/>
              <a:t>Gray whales dying in record numbers this year</a:t>
            </a:r>
            <a:br>
              <a:rPr lang="en-US" sz="2800" i="1" dirty="0" smtClean="0"/>
            </a:br>
            <a:r>
              <a:rPr lang="en-US" sz="2000" i="1" dirty="0" smtClean="0"/>
              <a:t>something to keep an eye on ... </a:t>
            </a:r>
            <a:endParaRPr lang="en-US" sz="2000" i="1" dirty="0"/>
          </a:p>
        </p:txBody>
      </p:sp>
      <p:pic>
        <p:nvPicPr>
          <p:cNvPr id="4" name="Picture 3" descr="PACIFICAWHAL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133" y="1063228"/>
            <a:ext cx="5740400" cy="3508772"/>
          </a:xfrm>
          <a:prstGeom prst="rect">
            <a:avLst/>
          </a:prstGeom>
          <a:ln>
            <a:noFill/>
          </a:ln>
          <a:effectLst>
            <a:softEdge rad="112500"/>
          </a:effectLst>
        </p:spPr>
      </p:pic>
      <p:sp>
        <p:nvSpPr>
          <p:cNvPr id="5" name="TextBox 4"/>
          <p:cNvSpPr txBox="1"/>
          <p:nvPr/>
        </p:nvSpPr>
        <p:spPr>
          <a:xfrm>
            <a:off x="6968067" y="1063228"/>
            <a:ext cx="1718733" cy="3970318"/>
          </a:xfrm>
          <a:prstGeom prst="rect">
            <a:avLst/>
          </a:prstGeom>
          <a:noFill/>
        </p:spPr>
        <p:txBody>
          <a:bodyPr wrap="square" rtlCol="0">
            <a:spAutoFit/>
          </a:bodyPr>
          <a:lstStyle/>
          <a:p>
            <a:r>
              <a:rPr lang="en-US" dirty="0" smtClean="0">
                <a:latin typeface="Georgia"/>
                <a:cs typeface="Georgia"/>
              </a:rPr>
              <a:t>Too little food in the ecosystem this year, according to </a:t>
            </a:r>
            <a:r>
              <a:rPr lang="en-US" i="1" dirty="0" smtClean="0">
                <a:latin typeface="Georgia"/>
                <a:cs typeface="Georgia"/>
              </a:rPr>
              <a:t>S.F. Chronicle.</a:t>
            </a:r>
            <a:r>
              <a:rPr lang="en-US" dirty="0" smtClean="0">
                <a:latin typeface="Georgia"/>
                <a:cs typeface="Georgia"/>
              </a:rPr>
              <a:t> This may have to do with numbers of whales (26,000). </a:t>
            </a:r>
          </a:p>
          <a:p>
            <a:endParaRPr lang="en-US" dirty="0" smtClean="0">
              <a:latin typeface="Georgia"/>
              <a:cs typeface="Georgia"/>
            </a:endParaRPr>
          </a:p>
          <a:p>
            <a:r>
              <a:rPr lang="en-US" dirty="0" smtClean="0">
                <a:latin typeface="Georgia"/>
                <a:cs typeface="Georgia"/>
              </a:rPr>
              <a:t>And/or this may correlate with loss of ice in the Arctic which affects gray whale food supply. Gray whale is considered a “canary” whale species for global heating. </a:t>
            </a:r>
            <a:endParaRPr lang="en-US" dirty="0">
              <a:latin typeface="Georgia"/>
              <a:cs typeface="Georgia"/>
            </a:endParaRPr>
          </a:p>
        </p:txBody>
      </p:sp>
    </p:spTree>
    <p:extLst>
      <p:ext uri="{BB962C8B-B14F-4D97-AF65-F5344CB8AC3E}">
        <p14:creationId xmlns:p14="http://schemas.microsoft.com/office/powerpoint/2010/main" val="129588114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905361" y="364330"/>
            <a:ext cx="2120105" cy="4152305"/>
          </a:xfrm>
        </p:spPr>
        <p:txBody>
          <a:bodyPr/>
          <a:lstStyle/>
          <a:p>
            <a:pPr marL="114300" indent="0">
              <a:buNone/>
            </a:pPr>
            <a:r>
              <a:rPr lang="en-US" sz="2800" dirty="0" smtClean="0"/>
              <a:t>2018 PNAS Paper  released </a:t>
            </a:r>
            <a:r>
              <a:rPr lang="en-US" sz="2800" i="1" dirty="0" smtClean="0"/>
              <a:t>about dangerous “feedback loops” or accelerating factors.</a:t>
            </a:r>
          </a:p>
          <a:p>
            <a:pPr marL="114300" indent="0">
              <a:buNone/>
            </a:pPr>
            <a:r>
              <a:rPr lang="en-US" sz="2800" dirty="0" smtClean="0"/>
              <a:t> </a:t>
            </a:r>
            <a:endParaRPr lang="en-US" sz="2800" dirty="0"/>
          </a:p>
        </p:txBody>
      </p:sp>
      <p:pic>
        <p:nvPicPr>
          <p:cNvPr id="4" name="Picture 3" descr="TipPoints.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6905362" cy="5143500"/>
          </a:xfrm>
          <a:prstGeom prst="rect">
            <a:avLst/>
          </a:prstGeom>
        </p:spPr>
      </p:pic>
    </p:spTree>
    <p:extLst>
      <p:ext uri="{BB962C8B-B14F-4D97-AF65-F5344CB8AC3E}">
        <p14:creationId xmlns:p14="http://schemas.microsoft.com/office/powerpoint/2010/main" val="398590593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en-US"/>
          </a:p>
        </p:txBody>
      </p:sp>
      <p:pic>
        <p:nvPicPr>
          <p:cNvPr id="4" name="Picture 3" descr="albedo.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9144000" cy="4946431"/>
          </a:xfrm>
          <a:prstGeom prst="rect">
            <a:avLst/>
          </a:prstGeom>
        </p:spPr>
      </p:pic>
    </p:spTree>
    <p:extLst>
      <p:ext uri="{BB962C8B-B14F-4D97-AF65-F5344CB8AC3E}">
        <p14:creationId xmlns:p14="http://schemas.microsoft.com/office/powerpoint/2010/main" val="149164335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6"/>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
              <a:t>What to reduce or avoid</a:t>
            </a:r>
            <a:endParaRPr/>
          </a:p>
        </p:txBody>
      </p:sp>
      <p:pic>
        <p:nvPicPr>
          <p:cNvPr id="260" name="Google Shape;260;p46" descr="BigBox.png"/>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1301602" y="2990774"/>
            <a:ext cx="2832022" cy="1636029"/>
          </a:xfrm>
          <a:prstGeom prst="rect">
            <a:avLst/>
          </a:prstGeom>
          <a:noFill/>
          <a:ln>
            <a:noFill/>
          </a:ln>
        </p:spPr>
      </p:pic>
      <p:pic>
        <p:nvPicPr>
          <p:cNvPr id="261" name="Google Shape;261;p46" descr="dubai-uae-traffic-is-backed-up-on-al-maktoum-road-in-deira-traffic-in-dubai-during-morning_1908316.jpg"/>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4538395" y="1011004"/>
            <a:ext cx="2079661" cy="1448122"/>
          </a:xfrm>
          <a:prstGeom prst="rect">
            <a:avLst/>
          </a:prstGeom>
          <a:noFill/>
          <a:ln>
            <a:noFill/>
          </a:ln>
        </p:spPr>
      </p:pic>
      <p:pic>
        <p:nvPicPr>
          <p:cNvPr id="262" name="Google Shape;262;p46" descr="beef3.pdf"/>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1019583" y="799309"/>
            <a:ext cx="2191465" cy="2191465"/>
          </a:xfrm>
          <a:prstGeom prst="rect">
            <a:avLst/>
          </a:prstGeom>
          <a:noFill/>
          <a:ln>
            <a:noFill/>
          </a:ln>
        </p:spPr>
      </p:pic>
      <p:pic>
        <p:nvPicPr>
          <p:cNvPr id="263" name="Google Shape;263;p46" descr="oil3.png"/>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5937473" y="2667340"/>
            <a:ext cx="1830889" cy="2152725"/>
          </a:xfrm>
          <a:prstGeom prst="rect">
            <a:avLst/>
          </a:prstGeom>
          <a:noFill/>
          <a:ln>
            <a:noFill/>
          </a:ln>
        </p:spPr>
      </p:pic>
      <p:pic>
        <p:nvPicPr>
          <p:cNvPr id="264" name="Google Shape;264;p46"/>
          <p:cNvPicPr preferRelativeResize="0"/>
          <p:nvPr/>
        </p:nvPicPr>
        <p:blipFill rotWithShape="1">
          <a:blip r:embed="rId7">
            <a:alphaModFix/>
          </a:blip>
          <a:srcRect/>
          <a:stretch/>
        </p:blipFill>
        <p:spPr>
          <a:xfrm>
            <a:off x="100026" y="105833"/>
            <a:ext cx="9156863" cy="4919049"/>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Mass Migration and Disruption</a:t>
            </a:r>
            <a:endParaRPr lang="en-US" dirty="0"/>
          </a:p>
        </p:txBody>
      </p:sp>
      <p:sp>
        <p:nvSpPr>
          <p:cNvPr id="3" name="Text Placeholder 2"/>
          <p:cNvSpPr>
            <a:spLocks noGrp="1"/>
          </p:cNvSpPr>
          <p:nvPr>
            <p:ph type="body" idx="1"/>
          </p:nvPr>
        </p:nvSpPr>
        <p:spPr>
          <a:xfrm>
            <a:off x="457200" y="1200149"/>
            <a:ext cx="8229600" cy="3718983"/>
          </a:xfrm>
        </p:spPr>
        <p:txBody>
          <a:bodyPr/>
          <a:lstStyle/>
          <a:p>
            <a:pPr marL="114300" indent="0">
              <a:buNone/>
            </a:pPr>
            <a:r>
              <a:rPr lang="en-US" sz="1600" dirty="0" smtClean="0"/>
              <a:t>The </a:t>
            </a:r>
            <a:r>
              <a:rPr lang="en-US" sz="1600" dirty="0"/>
              <a:t>U.S. Government Accountability Office (GAO</a:t>
            </a:r>
            <a:r>
              <a:rPr lang="en-US" sz="1600" dirty="0" smtClean="0"/>
              <a:t>)</a:t>
            </a:r>
            <a:r>
              <a:rPr lang="en-US" sz="1600" dirty="0"/>
              <a:t> </a:t>
            </a:r>
            <a:r>
              <a:rPr lang="en-US" sz="1600" dirty="0" smtClean="0"/>
              <a:t>in a </a:t>
            </a:r>
            <a:r>
              <a:rPr lang="en-US" sz="1600" dirty="0"/>
              <a:t>report to </a:t>
            </a:r>
            <a:r>
              <a:rPr lang="en-US" sz="1600" dirty="0" smtClean="0"/>
              <a:t>Congress ... criticized </a:t>
            </a:r>
            <a:r>
              <a:rPr lang="en-US" sz="1600" dirty="0"/>
              <a:t>the manner in which the Trump administration </a:t>
            </a:r>
            <a:r>
              <a:rPr lang="en-US" sz="1600" u="sng" dirty="0"/>
              <a:t>has sought to remove any acknowledgement of climate change</a:t>
            </a:r>
            <a:r>
              <a:rPr lang="en-US" sz="1600" dirty="0"/>
              <a:t> from our foreign policy and diplomatic strategies, keeping experts in the dark about </a:t>
            </a:r>
            <a:r>
              <a:rPr lang="en-US" sz="1600" i="1" u="sng" dirty="0">
                <a:solidFill>
                  <a:srgbClr val="800000"/>
                </a:solidFill>
              </a:rPr>
              <a:t>an issue that’s growing only more urgent as a shifting climate—and all that comes with it—displaces millions of people and disrupts societies across the globe.</a:t>
            </a:r>
          </a:p>
          <a:p>
            <a:pPr marL="114300" indent="0">
              <a:buNone/>
            </a:pPr>
            <a:r>
              <a:rPr lang="en-US" sz="1600" dirty="0" smtClean="0"/>
              <a:t>A </a:t>
            </a:r>
            <a:r>
              <a:rPr lang="en-US" sz="1600" dirty="0"/>
              <a:t>2018 World Bank Group report estimates that the impacts of climate change in three of the world’s most densely populated developing regions—sub-Saharan Africa, South Asia, and Latin America—could result in the </a:t>
            </a:r>
            <a:r>
              <a:rPr lang="en-US" sz="1600" i="1" u="sng" dirty="0">
                <a:solidFill>
                  <a:srgbClr val="800000"/>
                </a:solidFill>
              </a:rPr>
              <a:t>displacement and internal migration of more than 140 million people before 2050.</a:t>
            </a:r>
            <a:r>
              <a:rPr lang="en-US" sz="1600" u="sng" dirty="0"/>
              <a:t> </a:t>
            </a:r>
            <a:r>
              <a:rPr lang="en-US" sz="1600" dirty="0"/>
              <a:t>That many people on the move could easily lead to massive political and economic strife and significantly stall development in those regions</a:t>
            </a:r>
            <a:r>
              <a:rPr lang="en-US" sz="1600" dirty="0" smtClean="0"/>
              <a:t>. [Italics added.]</a:t>
            </a:r>
          </a:p>
          <a:p>
            <a:pPr marL="114300" indent="0">
              <a:buNone/>
            </a:pPr>
            <a:endParaRPr lang="en-US" sz="1600" dirty="0" smtClean="0"/>
          </a:p>
          <a:p>
            <a:pPr marL="114300" indent="0">
              <a:buNone/>
            </a:pPr>
            <a:r>
              <a:rPr lang="en-US" sz="1600" dirty="0" smtClean="0"/>
              <a:t>--Natural Resources Defense Council (NRDC), Jan. 2019</a:t>
            </a:r>
            <a:endParaRPr lang="en-US" sz="1600" dirty="0"/>
          </a:p>
        </p:txBody>
      </p:sp>
    </p:spTree>
    <p:extLst>
      <p:ext uri="{BB962C8B-B14F-4D97-AF65-F5344CB8AC3E}">
        <p14:creationId xmlns:p14="http://schemas.microsoft.com/office/powerpoint/2010/main" val="86185759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3933" y="2015067"/>
            <a:ext cx="8889999" cy="2429932"/>
          </a:xfrm>
        </p:spPr>
        <p:txBody>
          <a:bodyPr/>
          <a:lstStyle/>
          <a:p>
            <a:pPr marL="114300" indent="0">
              <a:buNone/>
            </a:pPr>
            <a:r>
              <a:rPr lang="en-US" dirty="0" smtClean="0"/>
              <a:t>Five migrant children have died in custody this year</a:t>
            </a:r>
          </a:p>
          <a:p>
            <a:r>
              <a:rPr lang="en-US" sz="1600" i="1" dirty="0"/>
              <a:t>Carlos Gregorio Hernández </a:t>
            </a:r>
            <a:r>
              <a:rPr lang="en-US" sz="1600" i="1" dirty="0" err="1"/>
              <a:t>Vásquez</a:t>
            </a:r>
            <a:endParaRPr lang="en-US" sz="1600" i="1" dirty="0"/>
          </a:p>
          <a:p>
            <a:r>
              <a:rPr lang="en-US" sz="1600" i="1" dirty="0" err="1"/>
              <a:t>Jakelin</a:t>
            </a:r>
            <a:r>
              <a:rPr lang="en-US" sz="1600" i="1" dirty="0"/>
              <a:t> </a:t>
            </a:r>
            <a:r>
              <a:rPr lang="en-US" sz="1600" i="1" dirty="0" err="1"/>
              <a:t>Caal</a:t>
            </a:r>
            <a:r>
              <a:rPr lang="en-US" sz="1600" i="1" dirty="0"/>
              <a:t> </a:t>
            </a:r>
            <a:r>
              <a:rPr lang="en-US" sz="1600" i="1" dirty="0" err="1"/>
              <a:t>Maquín</a:t>
            </a:r>
            <a:endParaRPr lang="en-US" sz="1600" i="1" dirty="0"/>
          </a:p>
          <a:p>
            <a:r>
              <a:rPr lang="en-US" sz="1600" i="1" dirty="0" smtClean="0"/>
              <a:t>Felipe </a:t>
            </a:r>
            <a:r>
              <a:rPr lang="en-US" sz="1600" i="1" dirty="0"/>
              <a:t>Gómez </a:t>
            </a:r>
            <a:r>
              <a:rPr lang="en-US" sz="1600" i="1" dirty="0" smtClean="0"/>
              <a:t>Alonzo</a:t>
            </a:r>
          </a:p>
          <a:p>
            <a:r>
              <a:rPr lang="en-US" sz="1600" i="1" dirty="0" smtClean="0"/>
              <a:t>Juan </a:t>
            </a:r>
            <a:r>
              <a:rPr lang="en-US" sz="1600" i="1" dirty="0"/>
              <a:t>de León Gutiérrez</a:t>
            </a:r>
          </a:p>
          <a:p>
            <a:r>
              <a:rPr lang="en-US" sz="1600" dirty="0" smtClean="0"/>
              <a:t>Associated </a:t>
            </a:r>
            <a:r>
              <a:rPr lang="en-US" sz="1600" dirty="0"/>
              <a:t>Press reported last week the death of a </a:t>
            </a:r>
            <a:r>
              <a:rPr lang="en-US" sz="1600" i="1" dirty="0"/>
              <a:t>child of </a:t>
            </a:r>
            <a:r>
              <a:rPr lang="en-US" sz="1600" i="1" dirty="0" smtClean="0"/>
              <a:t>two-and-a-half </a:t>
            </a:r>
            <a:r>
              <a:rPr lang="en-US" sz="1600" dirty="0"/>
              <a:t>years, from Guatemala, in the hands of the Border Patrol.</a:t>
            </a:r>
          </a:p>
        </p:txBody>
      </p:sp>
      <p:pic>
        <p:nvPicPr>
          <p:cNvPr id="4" name="Picture 3" descr="migrantchildren_0.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08668" y="-67733"/>
            <a:ext cx="5776739" cy="2082800"/>
          </a:xfrm>
          <a:prstGeom prst="rect">
            <a:avLst/>
          </a:prstGeom>
          <a:ln>
            <a:noFill/>
          </a:ln>
          <a:effectLst>
            <a:softEdge rad="112500"/>
          </a:effectLst>
        </p:spPr>
      </p:pic>
    </p:spTree>
    <p:extLst>
      <p:ext uri="{BB962C8B-B14F-4D97-AF65-F5344CB8AC3E}">
        <p14:creationId xmlns:p14="http://schemas.microsoft.com/office/powerpoint/2010/main" val="379631015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55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655" y="0"/>
            <a:ext cx="3857625" cy="5143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p:cNvSpPr txBox="1"/>
          <p:nvPr/>
        </p:nvSpPr>
        <p:spPr>
          <a:xfrm>
            <a:off x="4334934" y="169332"/>
            <a:ext cx="4224867" cy="4832092"/>
          </a:xfrm>
          <a:prstGeom prst="rect">
            <a:avLst/>
          </a:prstGeom>
          <a:noFill/>
        </p:spPr>
        <p:txBody>
          <a:bodyPr wrap="square" rtlCol="0">
            <a:spAutoFit/>
          </a:bodyPr>
          <a:lstStyle/>
          <a:p>
            <a:r>
              <a:rPr lang="en-US" sz="2800" b="1" i="1" dirty="0" smtClean="0"/>
              <a:t>The very wealthy are very aware </a:t>
            </a:r>
          </a:p>
          <a:p>
            <a:endParaRPr lang="en-US" sz="2800" i="1" dirty="0"/>
          </a:p>
          <a:p>
            <a:r>
              <a:rPr lang="en-US" dirty="0" smtClean="0"/>
              <a:t>They are building and buying bunkers and guarded mansions in New Zealand, private islands, gated farms.</a:t>
            </a:r>
          </a:p>
          <a:p>
            <a:endParaRPr lang="en-US" dirty="0"/>
          </a:p>
          <a:p>
            <a:r>
              <a:rPr lang="en-US" dirty="0" smtClean="0"/>
              <a:t>From “Upheaval” by Jared Diamond, and </a:t>
            </a:r>
            <a:r>
              <a:rPr lang="en-US" i="1" dirty="0" smtClean="0"/>
              <a:t>The New Yorker, “Doomsday Prep for the Super Rich,” Jan. 2017.  </a:t>
            </a:r>
          </a:p>
          <a:p>
            <a:endParaRPr lang="en-US" i="1" dirty="0"/>
          </a:p>
          <a:p>
            <a:r>
              <a:rPr lang="en-US" i="1" dirty="0" smtClean="0">
                <a:solidFill>
                  <a:srgbClr val="FF0000"/>
                </a:solidFill>
              </a:rPr>
              <a:t>They are wondering how to motivate armed guards when there is no functioning monetary system.</a:t>
            </a:r>
          </a:p>
          <a:p>
            <a:endParaRPr lang="en-US" dirty="0">
              <a:solidFill>
                <a:srgbClr val="FF0000"/>
              </a:solidFill>
            </a:endParaRPr>
          </a:p>
          <a:p>
            <a:r>
              <a:rPr lang="en-US" dirty="0" smtClean="0"/>
              <a:t>See “Medium” Piece</a:t>
            </a:r>
            <a:r>
              <a:rPr lang="en-US" dirty="0"/>
              <a:t> </a:t>
            </a:r>
            <a:r>
              <a:rPr lang="en-US" dirty="0" smtClean="0"/>
              <a:t>by Douglas </a:t>
            </a:r>
            <a:r>
              <a:rPr lang="en-US" dirty="0" err="1" smtClean="0"/>
              <a:t>Rushkoff</a:t>
            </a:r>
            <a:r>
              <a:rPr lang="en-US" dirty="0" smtClean="0"/>
              <a:t>: “Survival of Richest.”</a:t>
            </a:r>
          </a:p>
          <a:p>
            <a:endParaRPr lang="en-US" dirty="0" smtClean="0"/>
          </a:p>
          <a:p>
            <a:r>
              <a:rPr lang="en-US" dirty="0" smtClean="0"/>
              <a:t>https</a:t>
            </a:r>
            <a:r>
              <a:rPr lang="en-US" dirty="0"/>
              <a:t>://</a:t>
            </a:r>
            <a:r>
              <a:rPr lang="en-US" dirty="0" err="1"/>
              <a:t>medium.com</a:t>
            </a:r>
            <a:r>
              <a:rPr lang="en-US" dirty="0"/>
              <a:t>/s/</a:t>
            </a:r>
            <a:r>
              <a:rPr lang="en-US" dirty="0" err="1"/>
              <a:t>futurehuman</a:t>
            </a:r>
            <a:r>
              <a:rPr lang="en-US" dirty="0"/>
              <a:t>/survival-of-the-richest-9ef6cddd0cc1</a:t>
            </a:r>
          </a:p>
        </p:txBody>
      </p:sp>
    </p:spTree>
    <p:extLst>
      <p:ext uri="{BB962C8B-B14F-4D97-AF65-F5344CB8AC3E}">
        <p14:creationId xmlns:p14="http://schemas.microsoft.com/office/powerpoint/2010/main" val="2448919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naotf.org/dreamers/wp-content/uploads/2018/12/earth.jpg">
            <a:extLst>
              <a:ext uri="{FF2B5EF4-FFF2-40B4-BE49-F238E27FC236}">
                <a16:creationId xmlns="" xmlns:a16="http://schemas.microsoft.com/office/drawing/2014/main" id="{64234984-4638-49F4-842F-466439FF89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846" t="6130" r="5008" b="46590"/>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 xmlns:a16="http://schemas.microsoft.com/office/drawing/2014/main" id="{DD213A14-8430-462E-9A4B-A22E31D9B2A9}"/>
              </a:ext>
            </a:extLst>
          </p:cNvPr>
          <p:cNvSpPr/>
          <p:nvPr/>
        </p:nvSpPr>
        <p:spPr>
          <a:xfrm>
            <a:off x="1663065" y="1176732"/>
            <a:ext cx="5800725" cy="2377574"/>
          </a:xfrm>
          <a:prstGeom prst="rect">
            <a:avLst/>
          </a:prstGeom>
          <a:solidFill>
            <a:schemeClr val="tx1">
              <a:alpha val="55000"/>
            </a:schemeClr>
          </a:solidFill>
        </p:spPr>
        <p:txBody>
          <a:bodyPr wrap="square" lIns="68580" tIns="34290" rIns="68580" bIns="34290">
            <a:spAutoFit/>
          </a:bodyPr>
          <a:lstStyle/>
          <a:p>
            <a:pPr lvl="0" algn="ctr">
              <a:spcBef>
                <a:spcPct val="0"/>
              </a:spcBef>
              <a:defRPr/>
            </a:pPr>
            <a:r>
              <a:rPr lang="en-GB" altLang="en-US" sz="3000" cap="all" dirty="0">
                <a:solidFill>
                  <a:schemeClr val="bg1"/>
                </a:solidFill>
                <a:latin typeface="FUCXED CAPS" pitchFamily="50" charset="0"/>
              </a:rPr>
              <a:t>“CLIMATE CHANGE IS NOW REACHING THE END GAME</a:t>
            </a:r>
            <a:r>
              <a:rPr lang="mr-IN" altLang="en-US" sz="3000" cap="all" dirty="0">
                <a:solidFill>
                  <a:schemeClr val="bg1"/>
                </a:solidFill>
                <a:latin typeface="FUCXED CAPS" pitchFamily="50" charset="0"/>
              </a:rPr>
              <a:t>…</a:t>
            </a:r>
            <a:r>
              <a:rPr lang="en-GB" altLang="en-US" sz="3000" cap="all" dirty="0">
                <a:solidFill>
                  <a:schemeClr val="bg1"/>
                </a:solidFill>
                <a:latin typeface="FUCXED CAPS" pitchFamily="50" charset="0"/>
              </a:rPr>
              <a:t> </a:t>
            </a:r>
          </a:p>
          <a:p>
            <a:pPr lvl="0" algn="ctr">
              <a:spcBef>
                <a:spcPct val="0"/>
              </a:spcBef>
              <a:defRPr/>
            </a:pPr>
            <a:r>
              <a:rPr lang="en-GB" altLang="en-US" sz="3000" cap="all" dirty="0">
                <a:solidFill>
                  <a:schemeClr val="bg1"/>
                </a:solidFill>
                <a:latin typeface="FUCXED CAPS" pitchFamily="50" charset="0"/>
              </a:rPr>
              <a:t>THE ISSUE IS THE VERY </a:t>
            </a:r>
          </a:p>
          <a:p>
            <a:pPr lvl="0" algn="ctr">
              <a:spcBef>
                <a:spcPct val="0"/>
              </a:spcBef>
              <a:defRPr/>
            </a:pPr>
            <a:r>
              <a:rPr lang="en-GB" altLang="en-US" sz="3000" cap="all" dirty="0">
                <a:solidFill>
                  <a:schemeClr val="bg1"/>
                </a:solidFill>
                <a:latin typeface="FUCXED CAPS" pitchFamily="50" charset="0"/>
              </a:rPr>
              <a:t>SURVIVAL OF OUR CIVILISATION”</a:t>
            </a:r>
          </a:p>
        </p:txBody>
      </p:sp>
      <p:sp>
        <p:nvSpPr>
          <p:cNvPr id="4" name="Rectangle 3">
            <a:extLst>
              <a:ext uri="{FF2B5EF4-FFF2-40B4-BE49-F238E27FC236}">
                <a16:creationId xmlns="" xmlns:a16="http://schemas.microsoft.com/office/drawing/2014/main" id="{003A9184-FF05-45A7-8FF9-7AE42B1EE053}"/>
              </a:ext>
            </a:extLst>
          </p:cNvPr>
          <p:cNvSpPr/>
          <p:nvPr/>
        </p:nvSpPr>
        <p:spPr>
          <a:xfrm>
            <a:off x="388620" y="3963242"/>
            <a:ext cx="8355330" cy="854080"/>
          </a:xfrm>
          <a:prstGeom prst="rect">
            <a:avLst/>
          </a:prstGeom>
          <a:solidFill>
            <a:schemeClr val="tx1">
              <a:alpha val="55000"/>
            </a:schemeClr>
          </a:solidFill>
          <a:extLst/>
        </p:spPr>
        <p:txBody>
          <a:bodyPr wrap="square" lIns="68580" tIns="34290" rIns="68580" bIns="34290">
            <a:spAutoFit/>
          </a:bodyPr>
          <a:lstStyle/>
          <a:p>
            <a:pPr algn="ctr">
              <a:spcBef>
                <a:spcPct val="0"/>
              </a:spcBef>
            </a:pPr>
            <a:r>
              <a:rPr lang="en-GB" altLang="en-US" sz="2100" cap="all" dirty="0">
                <a:solidFill>
                  <a:schemeClr val="bg1"/>
                </a:solidFill>
                <a:latin typeface="FUCXED CAPS" pitchFamily="50" charset="0"/>
              </a:rPr>
              <a:t>PROF HANS JOACHIM SCHELLNHUBER</a:t>
            </a:r>
          </a:p>
          <a:p>
            <a:pPr algn="ctr">
              <a:spcBef>
                <a:spcPct val="0"/>
              </a:spcBef>
            </a:pPr>
            <a:r>
              <a:rPr lang="en-GB" altLang="en-US" sz="1500" cap="all" dirty="0">
                <a:solidFill>
                  <a:schemeClr val="bg1"/>
                </a:solidFill>
                <a:latin typeface="FUCXED CAPS" pitchFamily="50" charset="0"/>
              </a:rPr>
              <a:t>SENIOR ADVISOR TO </a:t>
            </a:r>
          </a:p>
          <a:p>
            <a:pPr algn="ctr">
              <a:spcBef>
                <a:spcPct val="0"/>
              </a:spcBef>
            </a:pPr>
            <a:r>
              <a:rPr lang="en-GB" altLang="en-US" sz="1500" cap="all" dirty="0">
                <a:solidFill>
                  <a:schemeClr val="bg1"/>
                </a:solidFill>
                <a:latin typeface="FUCXED CAPS" pitchFamily="50" charset="0"/>
              </a:rPr>
              <a:t>GERMAN CHANCELLOR ANGELA MERKEL, EUROPEAN UNION AND POPE FRANCIS</a:t>
            </a:r>
          </a:p>
        </p:txBody>
      </p:sp>
    </p:spTree>
    <p:extLst>
      <p:ext uri="{BB962C8B-B14F-4D97-AF65-F5344CB8AC3E}">
        <p14:creationId xmlns:p14="http://schemas.microsoft.com/office/powerpoint/2010/main" val="617383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a:cs typeface="Arial Black"/>
              </a:rPr>
              <a:t>Moment of Silence</a:t>
            </a:r>
            <a:endParaRPr lang="en-US" b="1" i="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a:cs typeface="Arial Black"/>
            </a:endParaRPr>
          </a:p>
        </p:txBody>
      </p:sp>
      <p:pic>
        <p:nvPicPr>
          <p:cNvPr id="4" name="Picture 3" descr="il_794xN.623797856_p2sz.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7632" y="1566334"/>
            <a:ext cx="3731799" cy="2984499"/>
          </a:xfrm>
          <a:prstGeom prst="rect">
            <a:avLst/>
          </a:prstGeom>
          <a:ln>
            <a:noFill/>
          </a:ln>
          <a:effectLst>
            <a:softEdge rad="112500"/>
          </a:effectLst>
        </p:spPr>
      </p:pic>
    </p:spTree>
    <p:extLst>
      <p:ext uri="{BB962C8B-B14F-4D97-AF65-F5344CB8AC3E}">
        <p14:creationId xmlns:p14="http://schemas.microsoft.com/office/powerpoint/2010/main" val="149334667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Exercise</a:t>
            </a:r>
            <a:r>
              <a:rPr lang="en-US" dirty="0"/>
              <a:t>:</a:t>
            </a:r>
            <a:br>
              <a:rPr lang="en-US" dirty="0"/>
            </a:br>
            <a:endParaRPr lang="en-US" dirty="0"/>
          </a:p>
        </p:txBody>
      </p:sp>
      <p:sp>
        <p:nvSpPr>
          <p:cNvPr id="3" name="Text Placeholder 2"/>
          <p:cNvSpPr>
            <a:spLocks noGrp="1"/>
          </p:cNvSpPr>
          <p:nvPr>
            <p:ph type="body" idx="1"/>
          </p:nvPr>
        </p:nvSpPr>
        <p:spPr/>
        <p:txBody>
          <a:bodyPr/>
          <a:lstStyle/>
          <a:p>
            <a:pPr marL="114300" indent="0">
              <a:buNone/>
            </a:pPr>
            <a:endParaRPr lang="en-US" dirty="0"/>
          </a:p>
          <a:p>
            <a:pPr marL="114300" indent="0">
              <a:buNone/>
            </a:pPr>
            <a:r>
              <a:rPr lang="en-US" i="1" dirty="0"/>
              <a:t>Share your thoughts and feelings with a neighbor ... Quiet and deep listening please. </a:t>
            </a:r>
          </a:p>
          <a:p>
            <a:pPr marL="114300" indent="0">
              <a:buNone/>
            </a:pPr>
            <a:endParaRPr lang="en-US" dirty="0"/>
          </a:p>
          <a:p>
            <a:pPr marL="114300" indent="0">
              <a:buNone/>
            </a:pPr>
            <a:r>
              <a:rPr lang="en-US" dirty="0"/>
              <a:t>(5 minutes each) </a:t>
            </a:r>
          </a:p>
        </p:txBody>
      </p:sp>
    </p:spTree>
    <p:extLst>
      <p:ext uri="{BB962C8B-B14F-4D97-AF65-F5344CB8AC3E}">
        <p14:creationId xmlns:p14="http://schemas.microsoft.com/office/powerpoint/2010/main" val="139274306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83266"/>
            <a:ext cx="3395133" cy="3011355"/>
          </a:xfrm>
        </p:spPr>
        <p:txBody>
          <a:bodyPr/>
          <a:lstStyle/>
          <a:p>
            <a:r>
              <a:rPr lang="en-US" sz="2400"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Become politically active </a:t>
            </a:r>
            <a:r>
              <a:rPr lang="en-US" sz="2400" i="1" dirty="0" smtClean="0"/>
              <a:t>(XR, etc.)</a:t>
            </a:r>
          </a:p>
          <a:p>
            <a:r>
              <a:rPr lang="en-US" sz="2400"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Change your personal &amp; family lifestyle </a:t>
            </a:r>
            <a:r>
              <a:rPr lang="en-US" sz="2400" i="1" dirty="0" smtClean="0"/>
              <a:t>to reduce overall consumption and CO2 output.</a:t>
            </a:r>
            <a:endParaRPr lang="en-US" sz="2400" i="1" dirty="0"/>
          </a:p>
        </p:txBody>
      </p:sp>
      <p:pic>
        <p:nvPicPr>
          <p:cNvPr id="5" name="Picture 4" descr="20190422_12210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2033" y="965200"/>
            <a:ext cx="4603489" cy="4178300"/>
          </a:xfrm>
          <a:prstGeom prst="rect">
            <a:avLst/>
          </a:prstGeom>
          <a:ln>
            <a:noFill/>
          </a:ln>
          <a:effectLst>
            <a:softEdge rad="112500"/>
          </a:effectLst>
        </p:spPr>
      </p:pic>
      <p:sp>
        <p:nvSpPr>
          <p:cNvPr id="6" name="Title 5"/>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Two Things You Can Do</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873429299"/>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51"/>
          <p:cNvSpPr txBox="1">
            <a:spLocks noGrp="1"/>
          </p:cNvSpPr>
          <p:nvPr>
            <p:ph type="body" idx="1"/>
          </p:nvPr>
        </p:nvSpPr>
        <p:spPr>
          <a:xfrm>
            <a:off x="3827500" y="433000"/>
            <a:ext cx="4859400" cy="2157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None/>
            </a:pPr>
            <a:r>
              <a:rPr lang="en" sz="3000" dirty="0"/>
              <a:t>Detailed Carbon Reduction program by Paul Hawken.</a:t>
            </a:r>
            <a:endParaRPr sz="3000" dirty="0"/>
          </a:p>
          <a:p>
            <a:pPr marL="0" lvl="0" indent="0" algn="l" rtl="0">
              <a:lnSpc>
                <a:spcPct val="90000"/>
              </a:lnSpc>
              <a:spcBef>
                <a:spcPts val="640"/>
              </a:spcBef>
              <a:spcAft>
                <a:spcPts val="0"/>
              </a:spcAft>
              <a:buClr>
                <a:schemeClr val="dk1"/>
              </a:buClr>
              <a:buSzPts val="3200"/>
              <a:buNone/>
            </a:pPr>
            <a:r>
              <a:rPr lang="en" sz="3000" dirty="0"/>
              <a:t>Includes </a:t>
            </a:r>
            <a:r>
              <a:rPr lang="en" sz="3000" dirty="0" smtClean="0"/>
              <a:t>analysis </a:t>
            </a:r>
            <a:r>
              <a:rPr lang="en" sz="3000" dirty="0"/>
              <a:t>of </a:t>
            </a:r>
            <a:r>
              <a:rPr lang="en" sz="3000" b="1" dirty="0">
                <a:latin typeface="Federo"/>
                <a:ea typeface="Federo"/>
                <a:cs typeface="Federo"/>
                <a:sym typeface="Federo"/>
              </a:rPr>
              <a:t>80</a:t>
            </a:r>
            <a:r>
              <a:rPr lang="en" sz="3000" dirty="0"/>
              <a:t> different </a:t>
            </a:r>
            <a:r>
              <a:rPr lang="en" sz="3000" dirty="0" smtClean="0"/>
              <a:t>solutions</a:t>
            </a:r>
            <a:r>
              <a:rPr lang="en-US" sz="3000" dirty="0" smtClean="0"/>
              <a:t> by impact.</a:t>
            </a:r>
            <a:endParaRPr sz="3000" dirty="0"/>
          </a:p>
          <a:p>
            <a:pPr marL="0" lvl="0" indent="0" algn="l" rtl="0">
              <a:lnSpc>
                <a:spcPct val="90000"/>
              </a:lnSpc>
              <a:spcBef>
                <a:spcPts val="640"/>
              </a:spcBef>
              <a:spcAft>
                <a:spcPts val="0"/>
              </a:spcAft>
              <a:buClr>
                <a:schemeClr val="dk1"/>
              </a:buClr>
              <a:buSzPts val="3200"/>
              <a:buNone/>
            </a:pPr>
            <a:endParaRPr dirty="0"/>
          </a:p>
        </p:txBody>
      </p:sp>
      <p:pic>
        <p:nvPicPr>
          <p:cNvPr id="298" name="Google Shape;298;p51" descr="DrDn2.png"/>
          <p:cNvPicPr preferRelativeResize="0"/>
          <p:nvPr/>
        </p:nvPicPr>
        <p:blipFill rotWithShape="1">
          <a:blip r:embed="rId3">
            <a:alphaModFix/>
          </a:blip>
          <a:srcRect/>
          <a:stretch/>
        </p:blipFill>
        <p:spPr>
          <a:xfrm>
            <a:off x="716924" y="414475"/>
            <a:ext cx="2399323" cy="2192758"/>
          </a:xfrm>
          <a:prstGeom prst="rect">
            <a:avLst/>
          </a:prstGeom>
          <a:noFill/>
          <a:ln>
            <a:noFill/>
          </a:ln>
        </p:spPr>
      </p:pic>
      <p:pic>
        <p:nvPicPr>
          <p:cNvPr id="299" name="Google Shape;299;p51" descr="DrDn.png"/>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1674669" y="2589993"/>
            <a:ext cx="5794655" cy="2241112"/>
          </a:xfrm>
          <a:prstGeom prst="rect">
            <a:avLst/>
          </a:prstGeom>
          <a:ln>
            <a:noFill/>
          </a:ln>
          <a:effectLst>
            <a:softEdge rad="112500"/>
          </a:effectLst>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52"/>
          <p:cNvSpPr txBox="1">
            <a:spLocks noGrp="1"/>
          </p:cNvSpPr>
          <p:nvPr>
            <p:ph type="title"/>
          </p:nvPr>
        </p:nvSpPr>
        <p:spPr>
          <a:xfrm>
            <a:off x="5366546" y="205978"/>
            <a:ext cx="3320254" cy="2164689"/>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 dirty="0"/>
              <a:t>What to </a:t>
            </a:r>
            <a:r>
              <a:rPr lang="en-US" dirty="0" smtClean="0"/>
              <a:t>R</a:t>
            </a:r>
            <a:r>
              <a:rPr lang="en" dirty="0" smtClean="0"/>
              <a:t>educe </a:t>
            </a:r>
            <a:r>
              <a:rPr lang="en" dirty="0"/>
              <a:t>or </a:t>
            </a:r>
            <a:r>
              <a:rPr lang="en-US" dirty="0" smtClean="0"/>
              <a:t>A</a:t>
            </a:r>
            <a:r>
              <a:rPr lang="en" dirty="0" smtClean="0"/>
              <a:t>void</a:t>
            </a:r>
            <a:endParaRPr dirty="0"/>
          </a:p>
        </p:txBody>
      </p:sp>
      <p:pic>
        <p:nvPicPr>
          <p:cNvPr id="306" name="Google Shape;306;p52" descr="BigBox.png"/>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1347900" y="3615267"/>
            <a:ext cx="3079911" cy="1663700"/>
          </a:xfrm>
          <a:prstGeom prst="rect">
            <a:avLst/>
          </a:prstGeom>
          <a:noFill/>
          <a:ln>
            <a:noFill/>
          </a:ln>
        </p:spPr>
      </p:pic>
      <p:pic>
        <p:nvPicPr>
          <p:cNvPr id="307" name="Google Shape;307;p52" descr="dubai-uae-traffic-is-backed-up-on-al-maktoum-road-in-deira-traffic-in-dubai-during-morning_1908316.jpg"/>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5293324" y="3389531"/>
            <a:ext cx="3393475" cy="1728672"/>
          </a:xfrm>
          <a:prstGeom prst="rect">
            <a:avLst/>
          </a:prstGeom>
          <a:ln>
            <a:noFill/>
          </a:ln>
          <a:effectLst>
            <a:softEdge rad="112500"/>
          </a:effectLst>
        </p:spPr>
      </p:pic>
      <p:pic>
        <p:nvPicPr>
          <p:cNvPr id="308" name="Google Shape;308;p52" descr="eatlessmeat.png"/>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687500" y="214445"/>
            <a:ext cx="4454900" cy="2657991"/>
          </a:xfrm>
          <a:prstGeom prst="rect">
            <a:avLst/>
          </a:prstGeom>
          <a:ln>
            <a:noFill/>
          </a:ln>
          <a:effectLst>
            <a:softEdge rad="112500"/>
          </a:effectLst>
        </p:spPr>
      </p:pic>
      <p:sp>
        <p:nvSpPr>
          <p:cNvPr id="309" name="Google Shape;309;p52"/>
          <p:cNvSpPr txBox="1"/>
          <p:nvPr/>
        </p:nvSpPr>
        <p:spPr>
          <a:xfrm>
            <a:off x="587227" y="2929467"/>
            <a:ext cx="3366706" cy="34713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dirty="0">
                <a:solidFill>
                  <a:schemeClr val="dk1"/>
                </a:solidFill>
                <a:latin typeface="Calibri"/>
                <a:ea typeface="Calibri"/>
                <a:cs typeface="Calibri"/>
                <a:sym typeface="Calibri"/>
              </a:rPr>
              <a:t>Buy less new </a:t>
            </a:r>
            <a:r>
              <a:rPr lang="en" sz="2800" dirty="0" smtClean="0">
                <a:solidFill>
                  <a:schemeClr val="dk1"/>
                </a:solidFill>
                <a:latin typeface="Calibri"/>
                <a:ea typeface="Calibri"/>
                <a:cs typeface="Calibri"/>
                <a:sym typeface="Calibri"/>
              </a:rPr>
              <a:t>stuf</a:t>
            </a:r>
            <a:r>
              <a:rPr lang="en-US" sz="2800" dirty="0" smtClean="0">
                <a:solidFill>
                  <a:schemeClr val="dk1"/>
                </a:solidFill>
                <a:latin typeface="Calibri"/>
                <a:ea typeface="Calibri"/>
                <a:cs typeface="Calibri"/>
                <a:sym typeface="Calibri"/>
              </a:rPr>
              <a:t>f</a:t>
            </a:r>
            <a:endParaRPr sz="2800" dirty="0">
              <a:solidFill>
                <a:schemeClr val="dk1"/>
              </a:solidFill>
              <a:latin typeface="Calibri"/>
              <a:ea typeface="Calibri"/>
              <a:cs typeface="Calibri"/>
              <a:sym typeface="Calibri"/>
            </a:endParaRPr>
          </a:p>
        </p:txBody>
      </p:sp>
      <p:sp>
        <p:nvSpPr>
          <p:cNvPr id="2" name="TextBox 1"/>
          <p:cNvSpPr txBox="1"/>
          <p:nvPr/>
        </p:nvSpPr>
        <p:spPr>
          <a:xfrm>
            <a:off x="5366546" y="2743200"/>
            <a:ext cx="2854587" cy="646331"/>
          </a:xfrm>
          <a:prstGeom prst="rect">
            <a:avLst/>
          </a:prstGeom>
          <a:noFill/>
        </p:spPr>
        <p:txBody>
          <a:bodyPr wrap="square" rtlCol="0">
            <a:spAutoFit/>
          </a:bodyPr>
          <a:lstStyle/>
          <a:p>
            <a:r>
              <a:rPr lang="en-US" sz="1800" i="1" dirty="0" smtClean="0"/>
              <a:t>Drive less. Carpool. Bike. Walk.</a:t>
            </a:r>
            <a:endParaRPr lang="en-US" sz="1800" i="1" dirty="0"/>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Reduce Food Waste: #3 solution</a:t>
            </a:r>
            <a:endParaRPr lang="en-US" dirty="0"/>
          </a:p>
        </p:txBody>
      </p:sp>
      <p:sp>
        <p:nvSpPr>
          <p:cNvPr id="3" name="Text Placeholder 2"/>
          <p:cNvSpPr>
            <a:spLocks noGrp="1"/>
          </p:cNvSpPr>
          <p:nvPr>
            <p:ph type="body" idx="1"/>
          </p:nvPr>
        </p:nvSpPr>
        <p:spPr/>
        <p:txBody>
          <a:bodyPr/>
          <a:lstStyle/>
          <a:p>
            <a:endParaRPr lang="en-US" dirty="0"/>
          </a:p>
        </p:txBody>
      </p:sp>
      <p:pic>
        <p:nvPicPr>
          <p:cNvPr id="4" name="Picture 3" descr="Screen Shot 2019-04-18 at 3.41.11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363506"/>
            <a:ext cx="9132391" cy="3079527"/>
          </a:xfrm>
          <a:prstGeom prst="rect">
            <a:avLst/>
          </a:prstGeom>
        </p:spPr>
      </p:pic>
    </p:spTree>
    <p:extLst>
      <p:ext uri="{BB962C8B-B14F-4D97-AF65-F5344CB8AC3E}">
        <p14:creationId xmlns:p14="http://schemas.microsoft.com/office/powerpoint/2010/main" val="288109021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327" name="Google Shape;327;p54" descr="fig1full copy.jpg"/>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217950" y="70525"/>
            <a:ext cx="8708088" cy="5072973"/>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 xmlns:a16="http://schemas.microsoft.com/office/drawing/2014/main" id="{E9D5E4A3-7454-49E2-A320-F57E44A5F875}"/>
              </a:ext>
            </a:extLst>
          </p:cNvPr>
          <p:cNvGrpSpPr/>
          <p:nvPr/>
        </p:nvGrpSpPr>
        <p:grpSpPr>
          <a:xfrm>
            <a:off x="2640796" y="1440314"/>
            <a:ext cx="1437514" cy="2158020"/>
            <a:chOff x="5128269" y="1916309"/>
            <a:chExt cx="1916685" cy="3490028"/>
          </a:xfrm>
        </p:grpSpPr>
        <p:pic>
          <p:nvPicPr>
            <p:cNvPr id="8196" name="Picture 4" descr="https://upload.wikimedia.org/wikipedia/commons/c/c4/Rosaparks.jpg?1552280583915"/>
            <p:cNvPicPr>
              <a:picLocks noChangeAspect="1" noChangeArrowheads="1"/>
            </p:cNvPicPr>
            <p:nvPr/>
          </p:nvPicPr>
          <p:blipFill rotWithShape="1">
            <a:blip r:embed="rId3">
              <a:extLst>
                <a:ext uri="{28A0092B-C50C-407E-A947-70E740481C1C}">
                  <a14:useLocalDpi xmlns:a14="http://schemas.microsoft.com/office/drawing/2010/main" val="0"/>
                </a:ext>
              </a:extLst>
            </a:blip>
            <a:srcRect l="14241" t="748" r="266" b="-748"/>
            <a:stretch/>
          </p:blipFill>
          <p:spPr bwMode="auto">
            <a:xfrm>
              <a:off x="5147045" y="1916309"/>
              <a:ext cx="1897909" cy="268418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128269" y="4708710"/>
              <a:ext cx="1916685" cy="697627"/>
            </a:xfrm>
            <a:prstGeom prst="rect">
              <a:avLst/>
            </a:prstGeom>
            <a:solidFill>
              <a:srgbClr val="ED9BC5"/>
            </a:solidFill>
          </p:spPr>
          <p:txBody>
            <a:bodyPr wrap="square" rtlCol="0">
              <a:spAutoFit/>
            </a:bodyPr>
            <a:lstStyle/>
            <a:p>
              <a:pPr algn="ctr" defTabSz="685800">
                <a:buClrTx/>
                <a:defRPr/>
              </a:pPr>
              <a:r>
                <a:rPr lang="en-US" kern="1200" dirty="0">
                  <a:solidFill>
                    <a:prstClr val="black"/>
                  </a:solidFill>
                  <a:latin typeface="FUCXED CAPS" pitchFamily="50" charset="0"/>
                  <a:ea typeface="+mn-ea"/>
                  <a:cs typeface="+mn-cs"/>
                </a:rPr>
                <a:t>ROSA </a:t>
              </a:r>
            </a:p>
            <a:p>
              <a:pPr algn="ctr" defTabSz="685800">
                <a:buClrTx/>
                <a:defRPr/>
              </a:pPr>
              <a:r>
                <a:rPr lang="en-US" kern="1200" dirty="0">
                  <a:solidFill>
                    <a:prstClr val="black"/>
                  </a:solidFill>
                  <a:latin typeface="FUCXED CAPS" pitchFamily="50" charset="0"/>
                  <a:ea typeface="+mn-ea"/>
                  <a:cs typeface="+mn-cs"/>
                </a:rPr>
                <a:t>PARKS</a:t>
              </a:r>
            </a:p>
          </p:txBody>
        </p:sp>
      </p:grpSp>
      <p:grpSp>
        <p:nvGrpSpPr>
          <p:cNvPr id="5" name="Group 4">
            <a:extLst>
              <a:ext uri="{FF2B5EF4-FFF2-40B4-BE49-F238E27FC236}">
                <a16:creationId xmlns="" xmlns:a16="http://schemas.microsoft.com/office/drawing/2014/main" id="{4445ABC2-D359-4C57-B241-5B7354527672}"/>
              </a:ext>
            </a:extLst>
          </p:cNvPr>
          <p:cNvGrpSpPr/>
          <p:nvPr/>
        </p:nvGrpSpPr>
        <p:grpSpPr>
          <a:xfrm>
            <a:off x="4508657" y="1427708"/>
            <a:ext cx="1423432" cy="2170626"/>
            <a:chOff x="8165833" y="1891141"/>
            <a:chExt cx="1897909" cy="3506836"/>
          </a:xfrm>
        </p:grpSpPr>
        <p:pic>
          <p:nvPicPr>
            <p:cNvPr id="8198" name="Picture 6" descr="https://upload.wikimedia.org/wikipedia/commons/0/05/Martin_Luther_King%2C_Jr..jpg?15522807025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5833" y="1891141"/>
              <a:ext cx="1897909" cy="2684187"/>
            </a:xfrm>
            <a:prstGeom prst="rect">
              <a:avLst/>
            </a:prstGeom>
            <a:solidFill>
              <a:srgbClr val="ED9BC5"/>
            </a:solidFill>
            <a:extLst/>
          </p:spPr>
        </p:pic>
        <p:sp>
          <p:nvSpPr>
            <p:cNvPr id="14" name="TextBox 13"/>
            <p:cNvSpPr txBox="1"/>
            <p:nvPr/>
          </p:nvSpPr>
          <p:spPr>
            <a:xfrm>
              <a:off x="8165833" y="4700350"/>
              <a:ext cx="1897909" cy="697627"/>
            </a:xfrm>
            <a:prstGeom prst="rect">
              <a:avLst/>
            </a:prstGeom>
            <a:solidFill>
              <a:srgbClr val="ED9BC5"/>
            </a:solidFill>
          </p:spPr>
          <p:txBody>
            <a:bodyPr wrap="square" rtlCol="0">
              <a:spAutoFit/>
            </a:bodyPr>
            <a:lstStyle/>
            <a:p>
              <a:pPr algn="ctr" defTabSz="685800">
                <a:buClrTx/>
                <a:defRPr/>
              </a:pPr>
              <a:r>
                <a:rPr lang="en-US" kern="1200" dirty="0">
                  <a:solidFill>
                    <a:prstClr val="black"/>
                  </a:solidFill>
                  <a:latin typeface="FUCXED CAPS" pitchFamily="50" charset="0"/>
                  <a:ea typeface="+mn-ea"/>
                  <a:cs typeface="+mn-cs"/>
                </a:rPr>
                <a:t>MARTIN </a:t>
              </a:r>
            </a:p>
            <a:p>
              <a:pPr algn="ctr" defTabSz="685800">
                <a:buClrTx/>
                <a:defRPr/>
              </a:pPr>
              <a:r>
                <a:rPr lang="en-US" kern="1200" dirty="0">
                  <a:solidFill>
                    <a:prstClr val="black"/>
                  </a:solidFill>
                  <a:latin typeface="FUCXED CAPS" pitchFamily="50" charset="0"/>
                  <a:ea typeface="+mn-ea"/>
                  <a:cs typeface="+mn-cs"/>
                </a:rPr>
                <a:t>LUTHER KING</a:t>
              </a:r>
            </a:p>
          </p:txBody>
        </p:sp>
      </p:grpSp>
      <p:grpSp>
        <p:nvGrpSpPr>
          <p:cNvPr id="6" name="Group 5">
            <a:extLst>
              <a:ext uri="{FF2B5EF4-FFF2-40B4-BE49-F238E27FC236}">
                <a16:creationId xmlns="" xmlns:a16="http://schemas.microsoft.com/office/drawing/2014/main" id="{11112D83-3805-4990-BBDB-2CE3F7BF1E67}"/>
              </a:ext>
            </a:extLst>
          </p:cNvPr>
          <p:cNvGrpSpPr/>
          <p:nvPr/>
        </p:nvGrpSpPr>
        <p:grpSpPr>
          <a:xfrm>
            <a:off x="801099" y="1427793"/>
            <a:ext cx="1423432" cy="2094215"/>
            <a:chOff x="2276040" y="1905823"/>
            <a:chExt cx="1897909" cy="3492154"/>
          </a:xfrm>
        </p:grpSpPr>
        <p:sp>
          <p:nvSpPr>
            <p:cNvPr id="25" name="TextBox 24"/>
            <p:cNvSpPr txBox="1"/>
            <p:nvPr/>
          </p:nvSpPr>
          <p:spPr>
            <a:xfrm>
              <a:off x="2276040" y="4700350"/>
              <a:ext cx="1897909" cy="697627"/>
            </a:xfrm>
            <a:prstGeom prst="rect">
              <a:avLst/>
            </a:prstGeom>
            <a:solidFill>
              <a:srgbClr val="ED9BC5"/>
            </a:solidFill>
          </p:spPr>
          <p:txBody>
            <a:bodyPr wrap="square" rtlCol="0">
              <a:spAutoFit/>
            </a:bodyPr>
            <a:lstStyle/>
            <a:p>
              <a:pPr algn="ctr" defTabSz="685800">
                <a:buClrTx/>
                <a:defRPr/>
              </a:pPr>
              <a:r>
                <a:rPr lang="en-US" kern="1200" dirty="0">
                  <a:solidFill>
                    <a:prstClr val="black"/>
                  </a:solidFill>
                  <a:latin typeface="FUCXED CAPS" pitchFamily="50" charset="0"/>
                  <a:ea typeface="+mn-ea"/>
                  <a:cs typeface="+mn-cs"/>
                </a:rPr>
                <a:t>MAHATMA GANDHI</a:t>
              </a:r>
            </a:p>
          </p:txBody>
        </p:sp>
        <p:pic>
          <p:nvPicPr>
            <p:cNvPr id="26" name="Picture 2" descr="https://upload.wikimedia.org/wikipedia/commons/thumb/7/7a/Mahatma-Gandhi%2C_studio%2C_1931.jpg/640px-Mahatma-Gandhi%2C_studio%2C_1931.jpg?1552280352058"/>
            <p:cNvPicPr>
              <a:picLocks noChangeAspect="1" noChangeArrowheads="1"/>
            </p:cNvPicPr>
            <p:nvPr/>
          </p:nvPicPr>
          <p:blipFill rotWithShape="1">
            <a:blip r:embed="rId5">
              <a:extLst>
                <a:ext uri="{28A0092B-C50C-407E-A947-70E740481C1C}">
                  <a14:useLocalDpi xmlns:a14="http://schemas.microsoft.com/office/drawing/2010/main" val="0"/>
                </a:ext>
              </a:extLst>
            </a:blip>
            <a:srcRect l="6932" r="4795"/>
            <a:stretch/>
          </p:blipFill>
          <p:spPr bwMode="auto">
            <a:xfrm>
              <a:off x="2276040" y="1905823"/>
              <a:ext cx="1897909" cy="2684187"/>
            </a:xfrm>
            <a:prstGeom prst="rect">
              <a:avLst/>
            </a:prstGeom>
            <a:solidFill>
              <a:srgbClr val="ED9BC5"/>
            </a:solidFill>
            <a:extLst/>
          </p:spPr>
        </p:pic>
      </p:grpSp>
      <p:sp>
        <p:nvSpPr>
          <p:cNvPr id="2" name="TextBox 1">
            <a:extLst>
              <a:ext uri="{FF2B5EF4-FFF2-40B4-BE49-F238E27FC236}">
                <a16:creationId xmlns="" xmlns:a16="http://schemas.microsoft.com/office/drawing/2014/main" id="{9150895D-0AFE-4F8B-9448-DB4BC2FE589D}"/>
              </a:ext>
            </a:extLst>
          </p:cNvPr>
          <p:cNvSpPr txBox="1"/>
          <p:nvPr/>
        </p:nvSpPr>
        <p:spPr>
          <a:xfrm>
            <a:off x="-1" y="334368"/>
            <a:ext cx="9144000" cy="807914"/>
          </a:xfrm>
          <a:prstGeom prst="rect">
            <a:avLst/>
          </a:prstGeom>
          <a:noFill/>
        </p:spPr>
        <p:txBody>
          <a:bodyPr wrap="square" lIns="68580" tIns="34290" rIns="68580" bIns="34290" rtlCol="0">
            <a:spAutoFit/>
          </a:bodyPr>
          <a:lstStyle/>
          <a:p>
            <a:pPr algn="ctr" defTabSz="685800">
              <a:buClrTx/>
              <a:defRPr/>
            </a:pPr>
            <a:r>
              <a:rPr lang="en-GB" sz="24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FUCXED CAPS" pitchFamily="50" charset="0"/>
                <a:ea typeface="+mn-ea"/>
                <a:cs typeface="+mn-cs"/>
              </a:rPr>
              <a:t>NON-VIOLENT CIVIL DISOBEDIENCE </a:t>
            </a:r>
          </a:p>
          <a:p>
            <a:pPr algn="ctr" defTabSz="685800">
              <a:buClrTx/>
              <a:defRPr/>
            </a:pPr>
            <a:r>
              <a:rPr lang="en-GB" sz="2400" kern="1200" dirty="0">
                <a:solidFill>
                  <a:prstClr val="black"/>
                </a:solidFill>
                <a:latin typeface="FUCXED CAPS" pitchFamily="50" charset="0"/>
                <a:ea typeface="+mn-ea"/>
                <a:cs typeface="+mn-cs"/>
              </a:rPr>
              <a:t>HAS </a:t>
            </a:r>
            <a:r>
              <a:rPr lang="en-GB" sz="2400" kern="1200" dirty="0" smtClean="0">
                <a:solidFill>
                  <a:prstClr val="black"/>
                </a:solidFill>
                <a:latin typeface="FUCXED CAPS" pitchFamily="50" charset="0"/>
                <a:ea typeface="+mn-ea"/>
                <a:cs typeface="+mn-cs"/>
              </a:rPr>
              <a:t>HONORABLE </a:t>
            </a:r>
            <a:r>
              <a:rPr lang="en-GB" sz="2400" kern="1200" dirty="0">
                <a:solidFill>
                  <a:prstClr val="black"/>
                </a:solidFill>
                <a:latin typeface="FUCXED CAPS" pitchFamily="50" charset="0"/>
                <a:ea typeface="+mn-ea"/>
                <a:cs typeface="+mn-cs"/>
              </a:rPr>
              <a:t>AND SUCCESSFUL HISTORY</a:t>
            </a:r>
          </a:p>
        </p:txBody>
      </p:sp>
      <p:sp>
        <p:nvSpPr>
          <p:cNvPr id="4" name="Rectangle 3">
            <a:extLst>
              <a:ext uri="{FF2B5EF4-FFF2-40B4-BE49-F238E27FC236}">
                <a16:creationId xmlns="" xmlns:a16="http://schemas.microsoft.com/office/drawing/2014/main" id="{7EA154C3-373E-49A1-9CA2-E8CB1E75E900}"/>
              </a:ext>
            </a:extLst>
          </p:cNvPr>
          <p:cNvSpPr/>
          <p:nvPr/>
        </p:nvSpPr>
        <p:spPr>
          <a:xfrm>
            <a:off x="1900681" y="3790317"/>
            <a:ext cx="5342639" cy="1361911"/>
          </a:xfrm>
          <a:prstGeom prst="rect">
            <a:avLst/>
          </a:prstGeom>
        </p:spPr>
        <p:txBody>
          <a:bodyPr wrap="square" lIns="68580" tIns="34290" rIns="68580" bIns="34290">
            <a:spAutoFit/>
          </a:bodyPr>
          <a:lstStyle/>
          <a:p>
            <a:pPr algn="ctr" defTabSz="685800">
              <a:buClrTx/>
              <a:defRPr/>
            </a:pPr>
            <a:r>
              <a:rPr lang="en-GB" sz="2100" kern="1200" cap="all" dirty="0" smtClean="0">
                <a:solidFill>
                  <a:prstClr val="black">
                    <a:lumMod val="95000"/>
                    <a:lumOff val="5000"/>
                  </a:prstClr>
                </a:solidFill>
                <a:latin typeface="FUCXED CAPS" pitchFamily="50" charset="0"/>
                <a:ea typeface="+mn-ea"/>
                <a:cs typeface="+mn-cs"/>
              </a:rPr>
              <a:t>ALSO SOUTH AFRICA, WOMEN’S SUFFRAGE ... </a:t>
            </a:r>
            <a:r>
              <a:rPr lang="en-GB" sz="2100" b="1" kern="12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FUCXED CAPS" pitchFamily="50" charset="0"/>
                <a:ea typeface="+mn-ea"/>
                <a:cs typeface="+mn-cs"/>
              </a:rPr>
              <a:t>NEED </a:t>
            </a:r>
            <a:r>
              <a:rPr lang="en-GB" sz="21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FUCXED CAPS" pitchFamily="50" charset="0"/>
                <a:ea typeface="+mn-ea"/>
                <a:cs typeface="+mn-cs"/>
              </a:rPr>
              <a:t>NON-VIOLENT CIVIL DISOBEDIENCE FROM </a:t>
            </a:r>
            <a:r>
              <a:rPr lang="en-GB" sz="2100" b="1" i="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FUCXED CAPS" pitchFamily="50" charset="0"/>
                <a:ea typeface="+mn-ea"/>
                <a:cs typeface="+mn-cs"/>
              </a:rPr>
              <a:t>MAXIMUM</a:t>
            </a:r>
            <a:r>
              <a:rPr lang="en-GB" sz="21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FUCXED CAPS" pitchFamily="50" charset="0"/>
                <a:ea typeface="+mn-ea"/>
                <a:cs typeface="+mn-cs"/>
              </a:rPr>
              <a:t> 3.5% OF THE POPULATION</a:t>
            </a:r>
          </a:p>
        </p:txBody>
      </p:sp>
      <p:pic>
        <p:nvPicPr>
          <p:cNvPr id="1028" name="Picture 4" descr="https://eurasianet.org/sites/default/files/inline-images/NAZ_28042018_18.jpg">
            <a:extLst>
              <a:ext uri="{FF2B5EF4-FFF2-40B4-BE49-F238E27FC236}">
                <a16:creationId xmlns="" xmlns:a16="http://schemas.microsoft.com/office/drawing/2014/main" id="{BFA57576-89AC-4034-A21E-6C5ED3A48C4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912" r="12000"/>
          <a:stretch/>
        </p:blipFill>
        <p:spPr bwMode="auto">
          <a:xfrm>
            <a:off x="6362436" y="1426112"/>
            <a:ext cx="1807898" cy="2013140"/>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 xmlns:a16="http://schemas.microsoft.com/office/drawing/2014/main" id="{6707D79D-F16D-403E-A931-85FCA41C7FFC}"/>
              </a:ext>
            </a:extLst>
          </p:cNvPr>
          <p:cNvSpPr txBox="1"/>
          <p:nvPr/>
        </p:nvSpPr>
        <p:spPr>
          <a:xfrm>
            <a:off x="6362435" y="3098197"/>
            <a:ext cx="1807899" cy="500137"/>
          </a:xfrm>
          <a:prstGeom prst="rect">
            <a:avLst/>
          </a:prstGeom>
          <a:solidFill>
            <a:srgbClr val="ED9BC5"/>
          </a:solidFill>
        </p:spPr>
        <p:txBody>
          <a:bodyPr wrap="square" lIns="68580" tIns="34290" rIns="68580" bIns="34290" rtlCol="0">
            <a:spAutoFit/>
          </a:bodyPr>
          <a:lstStyle/>
          <a:p>
            <a:pPr algn="ctr" defTabSz="685800">
              <a:buClrTx/>
              <a:defRPr/>
            </a:pPr>
            <a:r>
              <a:rPr lang="en-US" kern="1200" dirty="0">
                <a:solidFill>
                  <a:prstClr val="black"/>
                </a:solidFill>
                <a:latin typeface="FUCXED CAPS" pitchFamily="50" charset="0"/>
                <a:ea typeface="+mn-ea"/>
                <a:cs typeface="+mn-cs"/>
              </a:rPr>
              <a:t>NIKOL</a:t>
            </a:r>
          </a:p>
          <a:p>
            <a:pPr algn="ctr" defTabSz="685800">
              <a:buClrTx/>
              <a:defRPr/>
            </a:pPr>
            <a:r>
              <a:rPr lang="en-US" dirty="0">
                <a:solidFill>
                  <a:prstClr val="black"/>
                </a:solidFill>
                <a:latin typeface="FUCXED CAPS" pitchFamily="50" charset="0"/>
              </a:rPr>
              <a:t>PASHINYAN</a:t>
            </a:r>
            <a:endParaRPr lang="en-US" kern="1200" dirty="0">
              <a:solidFill>
                <a:prstClr val="black"/>
              </a:solidFill>
              <a:latin typeface="FUCXED CAPS" pitchFamily="50" charset="0"/>
              <a:ea typeface="+mn-ea"/>
              <a:cs typeface="+mn-cs"/>
            </a:endParaRPr>
          </a:p>
        </p:txBody>
      </p:sp>
    </p:spTree>
    <p:extLst>
      <p:ext uri="{BB962C8B-B14F-4D97-AF65-F5344CB8AC3E}">
        <p14:creationId xmlns:p14="http://schemas.microsoft.com/office/powerpoint/2010/main" val="309914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28"/>
                                        </p:tgtEl>
                                        <p:attrNameLst>
                                          <p:attrName>style.visibility</p:attrName>
                                        </p:attrNameLst>
                                      </p:cBhvr>
                                      <p:to>
                                        <p:strVal val="visible"/>
                                      </p:to>
                                    </p:set>
                                    <p:animEffect transition="in" filter="fade">
                                      <p:cBhvr>
                                        <p:cTn id="20" dur="500"/>
                                        <p:tgtEl>
                                          <p:spTgt spid="102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We can and should do all of these things, but it still </a:t>
            </a:r>
            <a:br>
              <a:rPr lang="en-US" sz="2800" dirty="0" smtClean="0"/>
            </a:br>
            <a:r>
              <a:rPr lang="en-US" sz="2800" i="1" dirty="0" smtClean="0"/>
              <a:t>will not be enough.</a:t>
            </a:r>
            <a:endParaRPr lang="en-US" sz="2800" i="1" dirty="0"/>
          </a:p>
        </p:txBody>
      </p:sp>
      <p:sp>
        <p:nvSpPr>
          <p:cNvPr id="3" name="Text Placeholder 2"/>
          <p:cNvSpPr>
            <a:spLocks noGrp="1"/>
          </p:cNvSpPr>
          <p:nvPr>
            <p:ph type="body" idx="1"/>
          </p:nvPr>
        </p:nvSpPr>
        <p:spPr>
          <a:xfrm>
            <a:off x="457200" y="1200150"/>
            <a:ext cx="8229600" cy="3943350"/>
          </a:xfrm>
        </p:spPr>
        <p:txBody>
          <a:bodyPr/>
          <a:lstStyle/>
          <a:p>
            <a:r>
              <a:rPr lang="en-US" sz="2000" dirty="0" smtClean="0">
                <a:latin typeface="Georgia"/>
                <a:cs typeface="Georgia"/>
              </a:rPr>
              <a:t>We have marched. We have worked with corporate. We have funded Green orgs. We have sued. We have become vegetarian and vegan. We have passed legislation. We have sat in trees. We have biked. We have worked with Congress. We have voted. We have argued. We have debated. We have spoken gently, and angrily.</a:t>
            </a:r>
          </a:p>
          <a:p>
            <a:endParaRPr lang="en-US" sz="2000" dirty="0" smtClean="0">
              <a:latin typeface="Georgia"/>
              <a:cs typeface="Georgia"/>
            </a:endParaRPr>
          </a:p>
          <a:p>
            <a:r>
              <a:rPr lang="en-US" sz="2000" dirty="0" smtClean="0">
                <a:latin typeface="Georgia"/>
                <a:cs typeface="Georgia"/>
              </a:rPr>
              <a:t>It is not enough. We are still </a:t>
            </a:r>
            <a:r>
              <a:rPr lang="en-US" sz="2000" i="1" dirty="0" smtClean="0">
                <a:latin typeface="Georgia"/>
                <a:cs typeface="Georgia"/>
              </a:rPr>
              <a:t>en route </a:t>
            </a:r>
            <a:r>
              <a:rPr lang="en-US" sz="2000" dirty="0" smtClean="0">
                <a:latin typeface="Georgia"/>
                <a:cs typeface="Georgia"/>
              </a:rPr>
              <a:t>at Mach 9 to climate catastrophe.</a:t>
            </a:r>
          </a:p>
          <a:p>
            <a:endParaRPr lang="en-US" sz="2000" dirty="0" smtClean="0">
              <a:latin typeface="Georgia"/>
              <a:cs typeface="Georgia"/>
            </a:endParaRPr>
          </a:p>
          <a:p>
            <a:r>
              <a:rPr lang="en-US" sz="2000" dirty="0" smtClean="0">
                <a:latin typeface="Georgia"/>
                <a:cs typeface="Georgia"/>
              </a:rPr>
              <a:t>We need world governments &amp; media to declare states of emergency, tell the truth about the crisis, and act accordingly. </a:t>
            </a:r>
            <a:r>
              <a:rPr lang="en-US" sz="2000" i="1" dirty="0" smtClean="0">
                <a:solidFill>
                  <a:srgbClr val="FF0000"/>
                </a:solidFill>
                <a:latin typeface="Georgia"/>
                <a:cs typeface="Georgia"/>
              </a:rPr>
              <a:t>We need to WAKE UP.</a:t>
            </a:r>
            <a:endParaRPr lang="en-US" sz="2000" i="1" dirty="0">
              <a:solidFill>
                <a:srgbClr val="FF0000"/>
              </a:solidFill>
              <a:latin typeface="Georgia"/>
              <a:cs typeface="Georgia"/>
            </a:endParaRPr>
          </a:p>
        </p:txBody>
      </p:sp>
    </p:spTree>
    <p:extLst>
      <p:ext uri="{BB962C8B-B14F-4D97-AF65-F5344CB8AC3E}">
        <p14:creationId xmlns:p14="http://schemas.microsoft.com/office/powerpoint/2010/main" val="17190530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81422"/>
          </a:xfrm>
        </p:spPr>
        <p:txBody>
          <a:bodyPr/>
          <a:lstStyle/>
          <a:p>
            <a:r>
              <a:rPr lang="en-US" dirty="0" smtClean="0"/>
              <a:t>XR in London</a:t>
            </a:r>
            <a:endParaRPr lang="en-US" dirty="0"/>
          </a:p>
        </p:txBody>
      </p:sp>
      <p:pic>
        <p:nvPicPr>
          <p:cNvPr id="6" name="Picture 5" descr="images-4.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817" y="999065"/>
            <a:ext cx="3810000" cy="2133600"/>
          </a:xfrm>
          <a:prstGeom prst="rect">
            <a:avLst/>
          </a:prstGeom>
          <a:ln>
            <a:noFill/>
          </a:ln>
          <a:effectLst>
            <a:softEdge rad="112500"/>
          </a:effectLst>
        </p:spPr>
      </p:pic>
      <p:pic>
        <p:nvPicPr>
          <p:cNvPr id="7" name="Picture 6" descr="images-5.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684" y="3293532"/>
            <a:ext cx="2908128" cy="1722966"/>
          </a:xfrm>
          <a:prstGeom prst="rect">
            <a:avLst/>
          </a:prstGeom>
          <a:ln>
            <a:noFill/>
          </a:ln>
          <a:effectLst>
            <a:softEdge rad="112500"/>
          </a:effectLst>
        </p:spPr>
      </p:pic>
      <p:pic>
        <p:nvPicPr>
          <p:cNvPr id="8" name="Picture 7" descr="images-3.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6950" y="999065"/>
            <a:ext cx="3289300" cy="2463800"/>
          </a:xfrm>
          <a:prstGeom prst="rect">
            <a:avLst/>
          </a:prstGeom>
          <a:ln>
            <a:noFill/>
          </a:ln>
          <a:effectLst>
            <a:softEdge rad="112500"/>
          </a:effectLst>
        </p:spPr>
      </p:pic>
      <p:sp>
        <p:nvSpPr>
          <p:cNvPr id="9" name="TextBox 8"/>
          <p:cNvSpPr txBox="1"/>
          <p:nvPr/>
        </p:nvSpPr>
        <p:spPr>
          <a:xfrm>
            <a:off x="3606800" y="3462865"/>
            <a:ext cx="5381313" cy="307777"/>
          </a:xfrm>
          <a:prstGeom prst="rect">
            <a:avLst/>
          </a:prstGeom>
          <a:noFill/>
        </p:spPr>
        <p:txBody>
          <a:bodyPr wrap="none" rtlCol="0">
            <a:spAutoFit/>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Call for International Week of Action, April 15-22</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 name="TextBox 9"/>
          <p:cNvSpPr txBox="1"/>
          <p:nvPr/>
        </p:nvSpPr>
        <p:spPr>
          <a:xfrm rot="21429933">
            <a:off x="4190862" y="3741474"/>
            <a:ext cx="4294708" cy="1169551"/>
          </a:xfrm>
          <a:prstGeom prst="rect">
            <a:avLst/>
          </a:prstGeom>
          <a:noFill/>
        </p:spPr>
        <p:txBody>
          <a:bodyPr wrap="square" rtlCol="0">
            <a:spAutoFit/>
          </a:bodyPr>
          <a:lstStyle/>
          <a:p>
            <a:r>
              <a:rPr lang="en-US" b="1" i="1" dirty="0" smtClean="0"/>
              <a:t>Bridges, streets and plazas taken throughout London. Concerts held. Museums invaded. Airport mobbed. People glued to trucks and doors. Families. Young people. Celebrities. Artists.</a:t>
            </a:r>
            <a:endParaRPr lang="en-US" b="1" i="1" dirty="0"/>
          </a:p>
        </p:txBody>
      </p:sp>
    </p:spTree>
    <p:extLst>
      <p:ext uri="{BB962C8B-B14F-4D97-AF65-F5344CB8AC3E}">
        <p14:creationId xmlns:p14="http://schemas.microsoft.com/office/powerpoint/2010/main" val="89435604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689369" y="1115773"/>
            <a:ext cx="5195753" cy="870922"/>
          </a:xfrm>
          <a:prstGeom prst="rect">
            <a:avLst/>
          </a:prstGeom>
          <a:solidFill>
            <a:srgbClr val="75D0F1"/>
          </a:solidFill>
        </p:spPr>
      </p:pic>
      <p:pic>
        <p:nvPicPr>
          <p:cNvPr id="20" name="Picture 19"/>
          <p:cNvPicPr>
            <a:picLocks noChangeAspect="1"/>
          </p:cNvPicPr>
          <p:nvPr/>
        </p:nvPicPr>
        <p:blipFill>
          <a:blip r:embed="rId4"/>
          <a:stretch>
            <a:fillRect/>
          </a:stretch>
        </p:blipFill>
        <p:spPr>
          <a:xfrm>
            <a:off x="689369" y="2172590"/>
            <a:ext cx="5195753" cy="870922"/>
          </a:xfrm>
          <a:prstGeom prst="rect">
            <a:avLst/>
          </a:prstGeom>
          <a:solidFill>
            <a:srgbClr val="75D0F1"/>
          </a:solidFill>
        </p:spPr>
      </p:pic>
      <p:pic>
        <p:nvPicPr>
          <p:cNvPr id="21" name="Picture 20"/>
          <p:cNvPicPr>
            <a:picLocks noChangeAspect="1"/>
          </p:cNvPicPr>
          <p:nvPr/>
        </p:nvPicPr>
        <p:blipFill>
          <a:blip r:embed="rId5"/>
          <a:stretch>
            <a:fillRect/>
          </a:stretch>
        </p:blipFill>
        <p:spPr>
          <a:xfrm>
            <a:off x="689369" y="3242405"/>
            <a:ext cx="5195753" cy="870922"/>
          </a:xfrm>
          <a:prstGeom prst="rect">
            <a:avLst/>
          </a:prstGeom>
          <a:solidFill>
            <a:srgbClr val="75D0F1"/>
          </a:solidFill>
        </p:spPr>
      </p:pic>
      <p:sp>
        <p:nvSpPr>
          <p:cNvPr id="2" name="TextBox 1">
            <a:extLst>
              <a:ext uri="{FF2B5EF4-FFF2-40B4-BE49-F238E27FC236}">
                <a16:creationId xmlns="" xmlns:a16="http://schemas.microsoft.com/office/drawing/2014/main" id="{D3A28A88-4F27-48B1-A365-51C407F7E1C3}"/>
              </a:ext>
            </a:extLst>
          </p:cNvPr>
          <p:cNvSpPr txBox="1"/>
          <p:nvPr/>
        </p:nvSpPr>
        <p:spPr>
          <a:xfrm>
            <a:off x="6340416" y="2688242"/>
            <a:ext cx="2579562" cy="1315745"/>
          </a:xfrm>
          <a:prstGeom prst="rect">
            <a:avLst/>
          </a:prstGeom>
          <a:noFill/>
        </p:spPr>
        <p:txBody>
          <a:bodyPr wrap="square" lIns="68580" tIns="34290" rIns="68580" bIns="34290" rtlCol="0">
            <a:spAutoFit/>
          </a:bodyPr>
          <a:lstStyle/>
          <a:p>
            <a:r>
              <a:rPr lang="en-GB" sz="2700" dirty="0">
                <a:solidFill>
                  <a:schemeClr val="bg1"/>
                </a:solidFill>
                <a:latin typeface="FUCXED CAPS" pitchFamily="50" charset="0"/>
              </a:rPr>
              <a:t>ACT AS IF THE TRUTH IS REAL</a:t>
            </a:r>
          </a:p>
        </p:txBody>
      </p:sp>
      <p:sp>
        <p:nvSpPr>
          <p:cNvPr id="10" name="TextBox 9">
            <a:extLst>
              <a:ext uri="{FF2B5EF4-FFF2-40B4-BE49-F238E27FC236}">
                <a16:creationId xmlns="" xmlns:a16="http://schemas.microsoft.com/office/drawing/2014/main" id="{203A73E1-4204-492A-A56D-DC8643F37103}"/>
              </a:ext>
            </a:extLst>
          </p:cNvPr>
          <p:cNvSpPr txBox="1"/>
          <p:nvPr/>
        </p:nvSpPr>
        <p:spPr>
          <a:xfrm>
            <a:off x="6305498" y="1329337"/>
            <a:ext cx="2579562" cy="900247"/>
          </a:xfrm>
          <a:prstGeom prst="rect">
            <a:avLst/>
          </a:prstGeom>
          <a:noFill/>
        </p:spPr>
        <p:txBody>
          <a:bodyPr wrap="square" lIns="68580" tIns="34290" rIns="68580" bIns="34290" rtlCol="0">
            <a:spAutoFit/>
          </a:bodyPr>
          <a:lstStyle/>
          <a:p>
            <a:r>
              <a:rPr lang="en-GB" sz="2700" dirty="0">
                <a:solidFill>
                  <a:schemeClr val="bg1"/>
                </a:solidFill>
                <a:latin typeface="FUCXED CAPS" pitchFamily="50" charset="0"/>
              </a:rPr>
              <a:t>TELL THE TRUTH</a:t>
            </a:r>
          </a:p>
        </p:txBody>
      </p:sp>
      <p:sp>
        <p:nvSpPr>
          <p:cNvPr id="12" name="TextBox 11">
            <a:extLst>
              <a:ext uri="{FF2B5EF4-FFF2-40B4-BE49-F238E27FC236}">
                <a16:creationId xmlns="" xmlns:a16="http://schemas.microsoft.com/office/drawing/2014/main" id="{162804C4-E7D5-45FB-8132-3FB87BF2623B}"/>
              </a:ext>
            </a:extLst>
          </p:cNvPr>
          <p:cNvSpPr txBox="1"/>
          <p:nvPr/>
        </p:nvSpPr>
        <p:spPr>
          <a:xfrm>
            <a:off x="1471944" y="305441"/>
            <a:ext cx="7085614" cy="900247"/>
          </a:xfrm>
          <a:prstGeom prst="rect">
            <a:avLst/>
          </a:prstGeom>
          <a:noFill/>
        </p:spPr>
        <p:txBody>
          <a:bodyPr wrap="square" lIns="68580" tIns="34290" rIns="68580" bIns="34290" rtlCol="0">
            <a:spAutoFit/>
          </a:bodyPr>
          <a:lstStyle/>
          <a:p>
            <a:r>
              <a:rPr lang="en-GB" sz="2700" dirty="0">
                <a:solidFill>
                  <a:schemeClr val="bg1"/>
                </a:solidFill>
                <a:latin typeface="FUCXED CAPS" pitchFamily="50" charset="0"/>
              </a:rPr>
              <a:t>EXTINCTION REBELLION’S THREE DEMANDS</a:t>
            </a:r>
          </a:p>
        </p:txBody>
      </p:sp>
      <p:pic>
        <p:nvPicPr>
          <p:cNvPr id="3" name="Picture 2"/>
          <p:cNvPicPr>
            <a:picLocks noChangeAspect="1"/>
          </p:cNvPicPr>
          <p:nvPr/>
        </p:nvPicPr>
        <p:blipFill>
          <a:blip r:embed="rId6"/>
          <a:stretch>
            <a:fillRect/>
          </a:stretch>
        </p:blipFill>
        <p:spPr>
          <a:xfrm>
            <a:off x="6014100" y="2673476"/>
            <a:ext cx="270638" cy="915013"/>
          </a:xfrm>
          <a:prstGeom prst="rect">
            <a:avLst/>
          </a:prstGeom>
        </p:spPr>
      </p:pic>
      <p:pic>
        <p:nvPicPr>
          <p:cNvPr id="9" name="Picture 8"/>
          <p:cNvPicPr>
            <a:picLocks noChangeAspect="1"/>
          </p:cNvPicPr>
          <p:nvPr/>
        </p:nvPicPr>
        <p:blipFill>
          <a:blip r:embed="rId6"/>
          <a:stretch>
            <a:fillRect/>
          </a:stretch>
        </p:blipFill>
        <p:spPr>
          <a:xfrm>
            <a:off x="5993831" y="1105983"/>
            <a:ext cx="270638" cy="915013"/>
          </a:xfrm>
          <a:prstGeom prst="rect">
            <a:avLst/>
          </a:prstGeom>
        </p:spPr>
      </p:pic>
      <p:pic>
        <p:nvPicPr>
          <p:cNvPr id="4" name="Picture 3"/>
          <p:cNvPicPr>
            <a:picLocks noChangeAspect="1"/>
          </p:cNvPicPr>
          <p:nvPr/>
        </p:nvPicPr>
        <p:blipFill>
          <a:blip r:embed="rId7"/>
          <a:stretch>
            <a:fillRect/>
          </a:stretch>
        </p:blipFill>
        <p:spPr>
          <a:xfrm>
            <a:off x="6434810" y="4129275"/>
            <a:ext cx="2390775" cy="800100"/>
          </a:xfrm>
          <a:prstGeom prst="rect">
            <a:avLst/>
          </a:prstGeom>
        </p:spPr>
      </p:pic>
      <p:pic>
        <p:nvPicPr>
          <p:cNvPr id="5" name="Picture 4" descr="Unknown.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64468" y="1094317"/>
            <a:ext cx="2561117" cy="3282950"/>
          </a:xfrm>
          <a:prstGeom prst="rect">
            <a:avLst/>
          </a:prstGeom>
          <a:ln>
            <a:noFill/>
          </a:ln>
          <a:effectLst>
            <a:softEdge rad="112500"/>
          </a:effectLst>
        </p:spPr>
      </p:pic>
    </p:spTree>
    <p:extLst>
      <p:ext uri="{BB962C8B-B14F-4D97-AF65-F5344CB8AC3E}">
        <p14:creationId xmlns:p14="http://schemas.microsoft.com/office/powerpoint/2010/main" val="4065664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Extinction Rebellion </a:t>
            </a:r>
            <a:endParaRPr lang="en-US" dirty="0"/>
          </a:p>
        </p:txBody>
      </p:sp>
      <p:sp>
        <p:nvSpPr>
          <p:cNvPr id="3" name="Text Placeholder 2"/>
          <p:cNvSpPr>
            <a:spLocks noGrp="1"/>
          </p:cNvSpPr>
          <p:nvPr>
            <p:ph type="body" idx="1"/>
          </p:nvPr>
        </p:nvSpPr>
        <p:spPr/>
        <p:txBody>
          <a:bodyPr/>
          <a:lstStyle/>
          <a:p>
            <a:pPr marL="114300" indent="0">
              <a:buNone/>
            </a:pPr>
            <a:r>
              <a:rPr lang="en-US"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So far ...</a:t>
            </a:r>
          </a:p>
          <a:p>
            <a:pPr marL="114300" indent="0">
              <a:buNone/>
            </a:pP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Climate States of Emergency </a:t>
            </a:r>
            <a:r>
              <a:rPr lang="en-US"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called in </a:t>
            </a:r>
          </a:p>
          <a:p>
            <a:pPr marL="114300" indent="0">
              <a:buNone/>
            </a:pPr>
            <a:r>
              <a:rPr lang="en-US"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U.K., Ireland and </a:t>
            </a:r>
            <a:r>
              <a:rPr lang="en-US"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Zurich, Basel in Switzerland</a:t>
            </a:r>
            <a:r>
              <a:rPr lang="en-US"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France calls for Citizens Assembly. </a:t>
            </a:r>
          </a:p>
          <a:p>
            <a:pPr marL="114300" indent="0">
              <a:buNone/>
            </a:pP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pPr marL="114300" indent="0">
              <a:buNone/>
            </a:pPr>
            <a:r>
              <a:rPr lang="en-US" b="1" i="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Since April 22.</a:t>
            </a:r>
            <a:endParaRPr lang="en-US" b="1" i="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1190633508"/>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56"/>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b="1" dirty="0">
                <a:solidFill>
                  <a:srgbClr val="000000"/>
                </a:solidFill>
              </a:rPr>
              <a:t>Normal political mode </a:t>
            </a:r>
            <a:r>
              <a:rPr lang="en" sz="2800" dirty="0">
                <a:solidFill>
                  <a:srgbClr val="000000"/>
                </a:solidFill>
              </a:rPr>
              <a:t>      </a:t>
            </a:r>
            <a:r>
              <a:rPr lang="en" sz="2800" b="1" dirty="0">
                <a:solidFill>
                  <a:srgbClr val="FF0000"/>
                </a:solidFill>
              </a:rPr>
              <a:t>Emergency mode</a:t>
            </a:r>
            <a:endParaRPr sz="2800" b="1" dirty="0">
              <a:solidFill>
                <a:srgbClr val="FF0000"/>
              </a:solidFill>
            </a:endParaRPr>
          </a:p>
        </p:txBody>
      </p:sp>
      <p:graphicFrame>
        <p:nvGraphicFramePr>
          <p:cNvPr id="344" name="Google Shape;344;p56"/>
          <p:cNvGraphicFramePr/>
          <p:nvPr>
            <p:extLst>
              <p:ext uri="{D42A27DB-BD31-4B8C-83A1-F6EECF244321}">
                <p14:modId xmlns:p14="http://schemas.microsoft.com/office/powerpoint/2010/main" val="621594662"/>
              </p:ext>
            </p:extLst>
          </p:nvPr>
        </p:nvGraphicFramePr>
        <p:xfrm>
          <a:off x="311700" y="1137875"/>
          <a:ext cx="8520600" cy="3145120"/>
        </p:xfrm>
        <a:graphic>
          <a:graphicData uri="http://schemas.openxmlformats.org/drawingml/2006/table">
            <a:tbl>
              <a:tblPr>
                <a:noFill/>
                <a:tableStyleId>{59A9F688-1385-487D-B637-E2DF915C5F22}</a:tableStyleId>
              </a:tblPr>
              <a:tblGrid>
                <a:gridCol w="4260300"/>
                <a:gridCol w="4260300"/>
              </a:tblGrid>
              <a:tr h="767800">
                <a:tc>
                  <a:txBody>
                    <a:bodyPr/>
                    <a:lstStyle/>
                    <a:p>
                      <a:pPr marL="0" lvl="0" indent="0" algn="l" rtl="0">
                        <a:spcBef>
                          <a:spcPts val="0"/>
                        </a:spcBef>
                        <a:spcAft>
                          <a:spcPts val="0"/>
                        </a:spcAft>
                        <a:buClr>
                          <a:srgbClr val="000000"/>
                        </a:buClr>
                        <a:buSzPts val="1100"/>
                        <a:buFont typeface="Arial"/>
                        <a:buNone/>
                      </a:pPr>
                      <a:r>
                        <a:rPr lang="en" sz="1800" b="1" dirty="0">
                          <a:solidFill>
                            <a:srgbClr val="000000"/>
                          </a:solidFill>
                        </a:rPr>
                        <a:t>Crisis constrained by business as usual</a:t>
                      </a:r>
                      <a:endParaRPr dirty="0"/>
                    </a:p>
                  </a:txBody>
                  <a:tcPr marL="91425" marR="91425" marT="91425" marB="91425"/>
                </a:tc>
                <a:tc>
                  <a:txBody>
                    <a:bodyPr/>
                    <a:lstStyle/>
                    <a:p>
                      <a:pPr marL="0" lvl="0" indent="0" algn="l" rtl="0">
                        <a:spcBef>
                          <a:spcPts val="0"/>
                        </a:spcBef>
                        <a:spcAft>
                          <a:spcPts val="0"/>
                        </a:spcAft>
                        <a:buNone/>
                      </a:pPr>
                      <a:r>
                        <a:rPr lang="en" sz="1800" b="1" dirty="0">
                          <a:solidFill>
                            <a:srgbClr val="FF0000"/>
                          </a:solidFill>
                        </a:rPr>
                        <a:t>Crisis embraced with urgency by all</a:t>
                      </a:r>
                      <a:endParaRPr sz="1800" b="1" dirty="0">
                        <a:solidFill>
                          <a:srgbClr val="FF0000"/>
                        </a:solidFill>
                      </a:endParaRPr>
                    </a:p>
                    <a:p>
                      <a:pPr marL="0" lvl="0" indent="0" algn="l" rtl="0">
                        <a:spcBef>
                          <a:spcPts val="0"/>
                        </a:spcBef>
                        <a:spcAft>
                          <a:spcPts val="0"/>
                        </a:spcAft>
                        <a:buNone/>
                      </a:pPr>
                      <a:endParaRPr dirty="0">
                        <a:solidFill>
                          <a:srgbClr val="FF0000"/>
                        </a:solidFill>
                      </a:endParaRPr>
                    </a:p>
                  </a:txBody>
                  <a:tcPr marL="91425" marR="91425" marT="91425" marB="91425"/>
                </a:tc>
              </a:tr>
              <a:tr h="396200">
                <a:tc>
                  <a:txBody>
                    <a:bodyPr/>
                    <a:lstStyle/>
                    <a:p>
                      <a:pPr marL="0" lvl="0" indent="0" algn="l" rtl="0">
                        <a:spcBef>
                          <a:spcPts val="0"/>
                        </a:spcBef>
                        <a:spcAft>
                          <a:spcPts val="0"/>
                        </a:spcAft>
                        <a:buClr>
                          <a:srgbClr val="000000"/>
                        </a:buClr>
                        <a:buSzPts val="1100"/>
                        <a:buFont typeface="Arial"/>
                        <a:buNone/>
                      </a:pPr>
                      <a:r>
                        <a:rPr lang="en" sz="1800" b="1" dirty="0">
                          <a:solidFill>
                            <a:srgbClr val="000000"/>
                          </a:solidFill>
                        </a:rPr>
                        <a:t>No urgent threat perceived, time of response not important</a:t>
                      </a:r>
                      <a:endParaRPr dirty="0"/>
                    </a:p>
                  </a:txBody>
                  <a:tcPr marL="91425" marR="91425" marT="91425" marB="91425"/>
                </a:tc>
                <a:tc>
                  <a:txBody>
                    <a:bodyPr/>
                    <a:lstStyle/>
                    <a:p>
                      <a:pPr marL="0" lvl="0" indent="0" algn="l" rtl="0">
                        <a:spcBef>
                          <a:spcPts val="0"/>
                        </a:spcBef>
                        <a:spcAft>
                          <a:spcPts val="0"/>
                        </a:spcAft>
                        <a:buClr>
                          <a:srgbClr val="000000"/>
                        </a:buClr>
                        <a:buSzPts val="1100"/>
                        <a:buFont typeface="Arial"/>
                        <a:buNone/>
                      </a:pPr>
                      <a:r>
                        <a:rPr lang="en" sz="1800" b="1" dirty="0">
                          <a:solidFill>
                            <a:srgbClr val="FF0000"/>
                          </a:solidFill>
                        </a:rPr>
                        <a:t>Known escalation beyond control if immediate action not taken</a:t>
                      </a:r>
                      <a:endParaRPr dirty="0">
                        <a:solidFill>
                          <a:srgbClr val="FF0000"/>
                        </a:solidFill>
                      </a:endParaRPr>
                    </a:p>
                  </a:txBody>
                  <a:tcPr marL="91425" marR="91425" marT="91425" marB="91425"/>
                </a:tc>
              </a:tr>
              <a:tr h="381000">
                <a:tc>
                  <a:txBody>
                    <a:bodyPr/>
                    <a:lstStyle/>
                    <a:p>
                      <a:pPr marL="0" lvl="0" indent="0" algn="l" rtl="0">
                        <a:spcBef>
                          <a:spcPts val="0"/>
                        </a:spcBef>
                        <a:spcAft>
                          <a:spcPts val="0"/>
                        </a:spcAft>
                        <a:buClr>
                          <a:srgbClr val="000000"/>
                        </a:buClr>
                        <a:buSzPts val="1100"/>
                        <a:buFont typeface="Arial"/>
                        <a:buNone/>
                      </a:pPr>
                      <a:r>
                        <a:rPr lang="en" sz="1800" b="1" dirty="0">
                          <a:solidFill>
                            <a:srgbClr val="000000"/>
                          </a:solidFill>
                        </a:rPr>
                        <a:t>The crisis is one of many issues</a:t>
                      </a:r>
                      <a:endParaRPr dirty="0"/>
                    </a:p>
                  </a:txBody>
                  <a:tcPr marL="91425" marR="91425" marT="91425" marB="91425"/>
                </a:tc>
                <a:tc>
                  <a:txBody>
                    <a:bodyPr/>
                    <a:lstStyle/>
                    <a:p>
                      <a:pPr marL="0" lvl="0" indent="0" algn="l" rtl="0">
                        <a:spcBef>
                          <a:spcPts val="0"/>
                        </a:spcBef>
                        <a:spcAft>
                          <a:spcPts val="0"/>
                        </a:spcAft>
                        <a:buClr>
                          <a:srgbClr val="000000"/>
                        </a:buClr>
                        <a:buSzPts val="1100"/>
                        <a:buFont typeface="Arial"/>
                        <a:buNone/>
                      </a:pPr>
                      <a:r>
                        <a:rPr lang="en" sz="1800" b="1" dirty="0">
                          <a:solidFill>
                            <a:srgbClr val="FF0000"/>
                          </a:solidFill>
                        </a:rPr>
                        <a:t>The crisis is of highest priority</a:t>
                      </a:r>
                      <a:endParaRPr dirty="0">
                        <a:solidFill>
                          <a:srgbClr val="FF0000"/>
                        </a:solidFill>
                      </a:endParaRPr>
                    </a:p>
                  </a:txBody>
                  <a:tcPr marL="91425" marR="91425" marT="91425" marB="91425"/>
                </a:tc>
              </a:tr>
              <a:tr h="381000">
                <a:tc>
                  <a:txBody>
                    <a:bodyPr/>
                    <a:lstStyle/>
                    <a:p>
                      <a:pPr marL="0" lvl="0" indent="0" algn="l" rtl="0">
                        <a:spcBef>
                          <a:spcPts val="0"/>
                        </a:spcBef>
                        <a:spcAft>
                          <a:spcPts val="0"/>
                        </a:spcAft>
                        <a:buClr>
                          <a:srgbClr val="000000"/>
                        </a:buClr>
                        <a:buSzPts val="1100"/>
                        <a:buFont typeface="Arial"/>
                        <a:buNone/>
                      </a:pPr>
                      <a:r>
                        <a:rPr lang="en" sz="1800" b="1" dirty="0">
                          <a:solidFill>
                            <a:srgbClr val="000000"/>
                          </a:solidFill>
                        </a:rPr>
                        <a:t>Budgetary restraints </a:t>
                      </a:r>
                      <a:endParaRPr dirty="0"/>
                    </a:p>
                  </a:txBody>
                  <a:tcPr marL="91425" marR="91425" marT="91425" marB="91425"/>
                </a:tc>
                <a:tc>
                  <a:txBody>
                    <a:bodyPr/>
                    <a:lstStyle/>
                    <a:p>
                      <a:pPr marL="0" lvl="0" indent="0" algn="l" rtl="0">
                        <a:spcBef>
                          <a:spcPts val="0"/>
                        </a:spcBef>
                        <a:spcAft>
                          <a:spcPts val="0"/>
                        </a:spcAft>
                        <a:buClr>
                          <a:srgbClr val="000000"/>
                        </a:buClr>
                        <a:buSzPts val="1100"/>
                        <a:buFont typeface="Arial"/>
                        <a:buNone/>
                      </a:pPr>
                      <a:r>
                        <a:rPr lang="en" sz="1800" b="1" dirty="0">
                          <a:solidFill>
                            <a:srgbClr val="FF0000"/>
                          </a:solidFill>
                        </a:rPr>
                        <a:t>All available resources devoted to the emergency</a:t>
                      </a:r>
                      <a:endParaRPr dirty="0">
                        <a:solidFill>
                          <a:srgbClr val="FF0000"/>
                        </a:solidFill>
                      </a:endParaRPr>
                    </a:p>
                  </a:txBody>
                  <a:tcPr marL="91425" marR="91425" marT="91425" marB="91425"/>
                </a:tc>
              </a:tr>
              <a:tr h="381000">
                <a:tc>
                  <a:txBody>
                    <a:bodyPr/>
                    <a:lstStyle/>
                    <a:p>
                      <a:pPr marL="0" lvl="0" indent="0" algn="l" rtl="0">
                        <a:spcBef>
                          <a:spcPts val="0"/>
                        </a:spcBef>
                        <a:spcAft>
                          <a:spcPts val="0"/>
                        </a:spcAft>
                        <a:buClr>
                          <a:srgbClr val="000000"/>
                        </a:buClr>
                        <a:buSzPts val="1100"/>
                        <a:buFont typeface="Arial"/>
                        <a:buNone/>
                      </a:pPr>
                      <a:r>
                        <a:rPr lang="en" sz="1800" b="1" dirty="0">
                          <a:solidFill>
                            <a:srgbClr val="000000"/>
                          </a:solidFill>
                        </a:rPr>
                        <a:t>Slow rate of change, systemic inertia</a:t>
                      </a:r>
                      <a:endParaRPr dirty="0"/>
                    </a:p>
                  </a:txBody>
                  <a:tcPr marL="91425" marR="91425" marT="91425" marB="91425"/>
                </a:tc>
                <a:tc>
                  <a:txBody>
                    <a:bodyPr/>
                    <a:lstStyle/>
                    <a:p>
                      <a:pPr marL="0" lvl="0" indent="0" algn="l" rtl="0">
                        <a:spcBef>
                          <a:spcPts val="0"/>
                        </a:spcBef>
                        <a:spcAft>
                          <a:spcPts val="0"/>
                        </a:spcAft>
                        <a:buClr>
                          <a:srgbClr val="000000"/>
                        </a:buClr>
                        <a:buSzPts val="1100"/>
                        <a:buFont typeface="Arial"/>
                        <a:buNone/>
                      </a:pPr>
                      <a:r>
                        <a:rPr lang="en" sz="1800" b="1" dirty="0">
                          <a:solidFill>
                            <a:srgbClr val="FF0000"/>
                          </a:solidFill>
                        </a:rPr>
                        <a:t>Rapid transition &amp; scaling up </a:t>
                      </a:r>
                      <a:endParaRPr dirty="0">
                        <a:solidFill>
                          <a:srgbClr val="FF0000"/>
                        </a:solidFill>
                      </a:endParaRPr>
                    </a:p>
                  </a:txBody>
                  <a:tcPr marL="91425" marR="91425" marT="91425" marB="91425"/>
                </a:tc>
              </a:tr>
            </a:tbl>
          </a:graphicData>
        </a:graphic>
      </p:graphicFrame>
      <p:sp>
        <p:nvSpPr>
          <p:cNvPr id="345" name="Google Shape;345;p56"/>
          <p:cNvSpPr txBox="1"/>
          <p:nvPr/>
        </p:nvSpPr>
        <p:spPr>
          <a:xfrm>
            <a:off x="2323350" y="4601975"/>
            <a:ext cx="4610100" cy="35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Calibri"/>
                <a:ea typeface="Calibri"/>
                <a:cs typeface="Calibri"/>
                <a:sym typeface="Calibri"/>
              </a:rPr>
              <a:t>Based on material by The Climate Mobilization (TCM)</a:t>
            </a:r>
            <a:endParaRPr>
              <a:latin typeface="Calibri"/>
              <a:ea typeface="Calibri"/>
              <a:cs typeface="Calibri"/>
              <a:sym typeface="Calibri"/>
            </a:endParaRP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7"/>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b="1" dirty="0">
                <a:solidFill>
                  <a:srgbClr val="000000"/>
                </a:solidFill>
              </a:rPr>
              <a:t>Normal political mode      </a:t>
            </a:r>
            <a:r>
              <a:rPr lang="en" sz="2800" b="1" dirty="0">
                <a:solidFill>
                  <a:srgbClr val="FF0000"/>
                </a:solidFill>
              </a:rPr>
              <a:t>Emergency mode</a:t>
            </a:r>
            <a:endParaRPr sz="2800" b="1" dirty="0">
              <a:solidFill>
                <a:srgbClr val="FF0000"/>
              </a:solidFill>
            </a:endParaRPr>
          </a:p>
        </p:txBody>
      </p:sp>
      <p:graphicFrame>
        <p:nvGraphicFramePr>
          <p:cNvPr id="351" name="Google Shape;351;p57"/>
          <p:cNvGraphicFramePr/>
          <p:nvPr>
            <p:extLst>
              <p:ext uri="{D42A27DB-BD31-4B8C-83A1-F6EECF244321}">
                <p14:modId xmlns:p14="http://schemas.microsoft.com/office/powerpoint/2010/main" val="1153680180"/>
              </p:ext>
            </p:extLst>
          </p:nvPr>
        </p:nvGraphicFramePr>
        <p:xfrm>
          <a:off x="311700" y="1137875"/>
          <a:ext cx="8520600" cy="1554449"/>
        </p:xfrm>
        <a:graphic>
          <a:graphicData uri="http://schemas.openxmlformats.org/drawingml/2006/table">
            <a:tbl>
              <a:tblPr>
                <a:noFill/>
                <a:tableStyleId>{59A9F688-1385-487D-B637-E2DF915C5F22}</a:tableStyleId>
              </a:tblPr>
              <a:tblGrid>
                <a:gridCol w="4260300"/>
                <a:gridCol w="4260300"/>
              </a:tblGrid>
              <a:tr h="381000">
                <a:tc>
                  <a:txBody>
                    <a:bodyPr/>
                    <a:lstStyle/>
                    <a:p>
                      <a:pPr marL="0" lvl="0" indent="0" algn="l" rtl="0">
                        <a:spcBef>
                          <a:spcPts val="0"/>
                        </a:spcBef>
                        <a:spcAft>
                          <a:spcPts val="0"/>
                        </a:spcAft>
                        <a:buNone/>
                      </a:pPr>
                      <a:r>
                        <a:rPr lang="en" sz="1800" b="1" dirty="0">
                          <a:solidFill>
                            <a:srgbClr val="000000"/>
                          </a:solidFill>
                        </a:rPr>
                        <a:t>Targets &amp; goals determined by political tradeoffs</a:t>
                      </a:r>
                      <a:endParaRPr sz="1800" b="1" dirty="0">
                        <a:solidFill>
                          <a:srgbClr val="000000"/>
                        </a:solidFill>
                      </a:endParaRPr>
                    </a:p>
                    <a:p>
                      <a:pPr marL="0" lvl="0" indent="0" algn="l" rtl="0">
                        <a:spcBef>
                          <a:spcPts val="0"/>
                        </a:spcBef>
                        <a:spcAft>
                          <a:spcPts val="0"/>
                        </a:spcAft>
                        <a:buNone/>
                      </a:pPr>
                      <a:endParaRPr sz="1800" b="1" dirty="0">
                        <a:solidFill>
                          <a:srgbClr val="000000"/>
                        </a:solidFill>
                      </a:endParaRPr>
                    </a:p>
                    <a:p>
                      <a:pPr marL="0" lvl="0" indent="0" algn="l" rtl="0">
                        <a:spcBef>
                          <a:spcPts val="0"/>
                        </a:spcBef>
                        <a:spcAft>
                          <a:spcPts val="0"/>
                        </a:spcAft>
                        <a:buNone/>
                      </a:pPr>
                      <a:r>
                        <a:rPr lang="en" sz="1800" b="1" dirty="0">
                          <a:solidFill>
                            <a:srgbClr val="000000"/>
                          </a:solidFill>
                        </a:rPr>
                        <a:t>Politics is adversarial &amp; divisive</a:t>
                      </a:r>
                      <a:endParaRPr sz="1800" b="1" dirty="0">
                        <a:solidFill>
                          <a:srgbClr val="000000"/>
                        </a:solidFill>
                      </a:endParaRPr>
                    </a:p>
                  </a:txBody>
                  <a:tcPr marL="91425" marR="91425" marT="91425" marB="91425"/>
                </a:tc>
                <a:tc>
                  <a:txBody>
                    <a:bodyPr/>
                    <a:lstStyle/>
                    <a:p>
                      <a:pPr marL="0" lvl="0" indent="0" algn="l" rtl="0">
                        <a:spcBef>
                          <a:spcPts val="0"/>
                        </a:spcBef>
                        <a:spcAft>
                          <a:spcPts val="0"/>
                        </a:spcAft>
                        <a:buNone/>
                      </a:pPr>
                      <a:r>
                        <a:rPr lang="en" sz="1800" b="1" dirty="0">
                          <a:solidFill>
                            <a:srgbClr val="FF0000"/>
                          </a:solidFill>
                        </a:rPr>
                        <a:t>Critical targets and goals not compromised </a:t>
                      </a:r>
                      <a:endParaRPr sz="1800" b="1" dirty="0">
                        <a:solidFill>
                          <a:srgbClr val="FF0000"/>
                        </a:solidFill>
                      </a:endParaRPr>
                    </a:p>
                    <a:p>
                      <a:pPr marL="0" lvl="0" indent="0" algn="l" rtl="0">
                        <a:spcBef>
                          <a:spcPts val="0"/>
                        </a:spcBef>
                        <a:spcAft>
                          <a:spcPts val="0"/>
                        </a:spcAft>
                        <a:buNone/>
                      </a:pPr>
                      <a:endParaRPr sz="1800" b="1" dirty="0">
                        <a:solidFill>
                          <a:srgbClr val="FF0000"/>
                        </a:solidFill>
                      </a:endParaRPr>
                    </a:p>
                    <a:p>
                      <a:pPr marL="0" lvl="0" indent="0" algn="l" rtl="0">
                        <a:spcBef>
                          <a:spcPts val="0"/>
                        </a:spcBef>
                        <a:spcAft>
                          <a:spcPts val="0"/>
                        </a:spcAft>
                        <a:buNone/>
                      </a:pPr>
                      <a:r>
                        <a:rPr lang="en" sz="1800" b="1" dirty="0">
                          <a:solidFill>
                            <a:srgbClr val="FF0000"/>
                          </a:solidFill>
                        </a:rPr>
                        <a:t>Collaborative and effective leadership</a:t>
                      </a:r>
                      <a:r>
                        <a:rPr lang="en" sz="1800" b="1" dirty="0">
                          <a:solidFill>
                            <a:srgbClr val="000000"/>
                          </a:solidFill>
                        </a:rPr>
                        <a:t> </a:t>
                      </a:r>
                      <a:endParaRPr sz="1800" b="1" dirty="0">
                        <a:solidFill>
                          <a:srgbClr val="000000"/>
                        </a:solidFill>
                      </a:endParaRPr>
                    </a:p>
                  </a:txBody>
                  <a:tcPr marL="91425" marR="91425" marT="91425" marB="91425"/>
                </a:tc>
              </a:tr>
            </a:tbl>
          </a:graphicData>
        </a:graphic>
      </p:graphicFrame>
      <p:sp>
        <p:nvSpPr>
          <p:cNvPr id="352" name="Google Shape;352;p57"/>
          <p:cNvSpPr txBox="1"/>
          <p:nvPr/>
        </p:nvSpPr>
        <p:spPr>
          <a:xfrm>
            <a:off x="1545150" y="3683975"/>
            <a:ext cx="4610100"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Calibri"/>
                <a:ea typeface="Calibri"/>
                <a:cs typeface="Calibri"/>
                <a:sym typeface="Calibri"/>
              </a:rPr>
              <a:t>Based on material by The Climate Mobilization (TCM)</a:t>
            </a:r>
            <a:endParaRPr>
              <a:latin typeface="Calibri"/>
              <a:ea typeface="Calibri"/>
              <a:cs typeface="Calibri"/>
              <a:sym typeface="Calibri"/>
            </a:endParaRP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55"/>
          <p:cNvSpPr txBox="1">
            <a:spLocks noGrp="1"/>
          </p:cNvSpPr>
          <p:nvPr>
            <p:ph type="title"/>
          </p:nvPr>
        </p:nvSpPr>
        <p:spPr>
          <a:xfrm>
            <a:off x="3073400" y="153959"/>
            <a:ext cx="5613400" cy="1065241"/>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 sz="3200" i="1" dirty="0" smtClean="0"/>
              <a:t>We </a:t>
            </a:r>
            <a:r>
              <a:rPr lang="en" sz="3200" i="1" dirty="0"/>
              <a:t>need </a:t>
            </a:r>
            <a:r>
              <a:rPr lang="en" sz="3200" b="1" i="1" dirty="0">
                <a:solidFill>
                  <a:srgbClr val="953735"/>
                </a:solidFill>
              </a:rPr>
              <a:t>URGENT</a:t>
            </a:r>
            <a:r>
              <a:rPr lang="en" sz="3200" i="1" dirty="0"/>
              <a:t> action </a:t>
            </a:r>
            <a:r>
              <a:rPr lang="en" sz="3200"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by</a:t>
            </a:r>
            <a:r>
              <a:rPr lang="en-US" sz="3200"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all world governments</a:t>
            </a:r>
            <a:r>
              <a:rPr lang="en-US" sz="3200" i="1" dirty="0" smtClean="0"/>
              <a:t>, and ours.</a:t>
            </a:r>
            <a:r>
              <a:rPr lang="en" sz="3200" i="1" dirty="0" smtClean="0"/>
              <a:t> </a:t>
            </a:r>
            <a:endParaRPr sz="3200" i="1" dirty="0"/>
          </a:p>
        </p:txBody>
      </p:sp>
      <p:sp>
        <p:nvSpPr>
          <p:cNvPr id="334" name="Google Shape;334;p55"/>
          <p:cNvSpPr txBox="1">
            <a:spLocks noGrp="1"/>
          </p:cNvSpPr>
          <p:nvPr>
            <p:ph type="body" idx="1"/>
          </p:nvPr>
        </p:nvSpPr>
        <p:spPr>
          <a:xfrm>
            <a:off x="3903132" y="2650066"/>
            <a:ext cx="4174067" cy="242978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FF0000"/>
              </a:buClr>
              <a:buSzPts val="3330"/>
              <a:buNone/>
            </a:pPr>
            <a:r>
              <a:rPr lang="en" sz="2400" b="1" u="sng" dirty="0">
                <a:solidFill>
                  <a:srgbClr val="FF0000"/>
                </a:solidFill>
              </a:rPr>
              <a:t>Good News</a:t>
            </a:r>
            <a:r>
              <a:rPr lang="en" sz="2400" dirty="0">
                <a:solidFill>
                  <a:srgbClr val="FF0000"/>
                </a:solidFill>
              </a:rPr>
              <a:t>: </a:t>
            </a:r>
            <a:endParaRPr sz="2400" dirty="0"/>
          </a:p>
          <a:p>
            <a:pPr marL="0" lvl="0" indent="0" algn="l" rtl="0">
              <a:lnSpc>
                <a:spcPct val="90000"/>
              </a:lnSpc>
              <a:spcBef>
                <a:spcPts val="666"/>
              </a:spcBef>
              <a:spcAft>
                <a:spcPts val="0"/>
              </a:spcAft>
              <a:buClr>
                <a:srgbClr val="FF0000"/>
              </a:buClr>
              <a:buSzPts val="3330"/>
              <a:buNone/>
            </a:pPr>
            <a:r>
              <a:rPr lang="en" sz="2400" i="1" dirty="0">
                <a:solidFill>
                  <a:srgbClr val="FF0000"/>
                </a:solidFill>
              </a:rPr>
              <a:t>Santa Cruz City Council passed an Emergency Resolution </a:t>
            </a:r>
            <a:endParaRPr lang="en-US" sz="2400" i="1" dirty="0" smtClean="0">
              <a:solidFill>
                <a:srgbClr val="FF0000"/>
              </a:solidFill>
            </a:endParaRPr>
          </a:p>
          <a:p>
            <a:pPr marL="0" lvl="0" indent="0" algn="l" rtl="0">
              <a:lnSpc>
                <a:spcPct val="90000"/>
              </a:lnSpc>
              <a:spcBef>
                <a:spcPts val="666"/>
              </a:spcBef>
              <a:spcAft>
                <a:spcPts val="0"/>
              </a:spcAft>
              <a:buClr>
                <a:srgbClr val="FF0000"/>
              </a:buClr>
              <a:buSzPts val="3330"/>
              <a:buNone/>
            </a:pPr>
            <a:r>
              <a:rPr lang="en" sz="2400" i="1" dirty="0" smtClean="0">
                <a:solidFill>
                  <a:srgbClr val="FF0000"/>
                </a:solidFill>
              </a:rPr>
              <a:t>Oct </a:t>
            </a:r>
            <a:r>
              <a:rPr lang="en" sz="2400" i="1" dirty="0">
                <a:solidFill>
                  <a:srgbClr val="FF0000"/>
                </a:solidFill>
              </a:rPr>
              <a:t>27, 2018</a:t>
            </a:r>
            <a:endParaRPr sz="2400" i="1" dirty="0"/>
          </a:p>
          <a:p>
            <a:pPr marL="0" lvl="0" indent="0" algn="l" rtl="0">
              <a:lnSpc>
                <a:spcPct val="90000"/>
              </a:lnSpc>
              <a:spcBef>
                <a:spcPts val="666"/>
              </a:spcBef>
              <a:spcAft>
                <a:spcPts val="0"/>
              </a:spcAft>
              <a:buClr>
                <a:srgbClr val="FF0000"/>
              </a:buClr>
              <a:buSzPts val="3330"/>
              <a:buNone/>
            </a:pPr>
            <a:r>
              <a:rPr lang="en" sz="2400" i="1" dirty="0">
                <a:solidFill>
                  <a:srgbClr val="FF0000"/>
                </a:solidFill>
              </a:rPr>
              <a:t>Santa Cruz County Resolution passed Jan 29, 2019.</a:t>
            </a:r>
            <a:endParaRPr sz="2400" i="1" dirty="0">
              <a:solidFill>
                <a:srgbClr val="FF0000"/>
              </a:solidFill>
            </a:endParaRPr>
          </a:p>
        </p:txBody>
      </p:sp>
      <p:pic>
        <p:nvPicPr>
          <p:cNvPr id="335" name="Google Shape;335;p55" descr="City.png"/>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4231644" y="1833188"/>
            <a:ext cx="2457529" cy="553745"/>
          </a:xfrm>
          <a:prstGeom prst="rect">
            <a:avLst/>
          </a:prstGeom>
          <a:noFill/>
          <a:ln>
            <a:noFill/>
          </a:ln>
        </p:spPr>
      </p:pic>
      <p:pic>
        <p:nvPicPr>
          <p:cNvPr id="336" name="Google Shape;336;p55" descr="County.png"/>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397525" y="1730505"/>
            <a:ext cx="3598742" cy="621889"/>
          </a:xfrm>
          <a:prstGeom prst="rect">
            <a:avLst/>
          </a:prstGeom>
          <a:noFill/>
          <a:ln>
            <a:noFill/>
          </a:ln>
        </p:spPr>
      </p:pic>
      <p:pic>
        <p:nvPicPr>
          <p:cNvPr id="337" name="Google Shape;337;p55" descr="Screen Shot 2017-01-23 at 3.59.07 PM.png"/>
          <p:cNvPicPr preferRelativeResize="0"/>
          <p:nvPr/>
        </p:nvPicPr>
        <p:blipFill rotWithShape="1">
          <a:blip r:embed="rId5">
            <a:alphaModFix/>
          </a:blip>
          <a:srcRect/>
          <a:stretch/>
        </p:blipFill>
        <p:spPr>
          <a:xfrm>
            <a:off x="6986058" y="1730505"/>
            <a:ext cx="1343025" cy="1104900"/>
          </a:xfrm>
          <a:prstGeom prst="rect">
            <a:avLst/>
          </a:prstGeom>
          <a:noFill/>
          <a:ln>
            <a:noFill/>
          </a:ln>
        </p:spPr>
      </p:pic>
      <p:pic>
        <p:nvPicPr>
          <p:cNvPr id="2" name="Picture 1" descr="Unknown-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0917" y="2650066"/>
            <a:ext cx="2857500" cy="2302934"/>
          </a:xfrm>
          <a:prstGeom prst="rect">
            <a:avLst/>
          </a:prstGeom>
        </p:spPr>
      </p:pic>
      <p:pic>
        <p:nvPicPr>
          <p:cNvPr id="3" name="Picture 2" descr="Unknown-4.jpe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5533" y="81343"/>
            <a:ext cx="2827867" cy="1568949"/>
          </a:xfrm>
          <a:prstGeom prst="rect">
            <a:avLst/>
          </a:prstGeom>
          <a:ln>
            <a:noFill/>
          </a:ln>
          <a:effectLst>
            <a:softEdge rad="112500"/>
          </a:effectLst>
        </p:spPr>
      </p:pic>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FA7EA62B-DE52-4BDA-88A7-19FD409B0044}"/>
              </a:ext>
            </a:extLst>
          </p:cNvPr>
          <p:cNvPicPr>
            <a:picLocks noChangeAspect="1"/>
          </p:cNvPicPr>
          <p:nvPr/>
        </p:nvPicPr>
        <p:blipFill rotWithShape="1">
          <a:blip r:embed="rId3"/>
          <a:srcRect t="15625"/>
          <a:stretch/>
        </p:blipFill>
        <p:spPr>
          <a:xfrm>
            <a:off x="0" y="0"/>
            <a:ext cx="9144000" cy="5143500"/>
          </a:xfrm>
          <a:prstGeom prst="rect">
            <a:avLst/>
          </a:prstGeom>
        </p:spPr>
      </p:pic>
      <p:sp>
        <p:nvSpPr>
          <p:cNvPr id="4" name="Rectangle 3"/>
          <p:cNvSpPr/>
          <p:nvPr/>
        </p:nvSpPr>
        <p:spPr>
          <a:xfrm>
            <a:off x="334053" y="2577049"/>
            <a:ext cx="8475894" cy="2469907"/>
          </a:xfrm>
          <a:prstGeom prst="rect">
            <a:avLst/>
          </a:prstGeom>
          <a:noFill/>
          <a:ln>
            <a:noFill/>
          </a:ln>
        </p:spPr>
        <p:txBody>
          <a:bodyPr wrap="square" lIns="68580" tIns="34290" rIns="68580" bIns="34290">
            <a:spAutoFit/>
          </a:bodyPr>
          <a:lstStyle/>
          <a:p>
            <a:pPr algn="ctr"/>
            <a:r>
              <a:rPr lang="en-GB" altLang="en-US" sz="2100" cap="all" dirty="0" smtClean="0">
                <a:solidFill>
                  <a:schemeClr val="bg1"/>
                </a:solidFill>
                <a:highlight>
                  <a:srgbClr val="4767AB"/>
                </a:highlight>
                <a:latin typeface="FUCXED CAPS" pitchFamily="50" charset="0"/>
              </a:rPr>
              <a:t>“AS </a:t>
            </a:r>
            <a:r>
              <a:rPr lang="en-GB" altLang="en-US" sz="2100" cap="all" dirty="0">
                <a:solidFill>
                  <a:schemeClr val="bg1"/>
                </a:solidFill>
                <a:highlight>
                  <a:srgbClr val="4767AB"/>
                </a:highlight>
                <a:latin typeface="FUCXED CAPS" pitchFamily="50" charset="0"/>
              </a:rPr>
              <a:t>A CLIMATE SCIENTIST, I AM OFTEN ASKED TO TALK ABOUT HOPE.</a:t>
            </a:r>
          </a:p>
          <a:p>
            <a:pPr algn="ctr"/>
            <a:r>
              <a:rPr lang="en-GB" sz="2100" cap="all" dirty="0">
                <a:solidFill>
                  <a:schemeClr val="bg1"/>
                </a:solidFill>
                <a:highlight>
                  <a:srgbClr val="4767AB"/>
                </a:highlight>
                <a:latin typeface="FUCXED CAPS" pitchFamily="50" charset="0"/>
              </a:rPr>
              <a:t>CLIMATE CHANGE IS BLEAK, THE ORGANIZERS </a:t>
            </a:r>
            <a:r>
              <a:rPr lang="en-GB" sz="2100" cap="all" dirty="0" err="1">
                <a:solidFill>
                  <a:schemeClr val="bg1"/>
                </a:solidFill>
                <a:highlight>
                  <a:srgbClr val="4767AB"/>
                </a:highlight>
                <a:latin typeface="FUCXED CAPS" pitchFamily="50" charset="0"/>
              </a:rPr>
              <a:t>sAY</a:t>
            </a:r>
            <a:r>
              <a:rPr lang="en-GB" sz="2100" cap="all" dirty="0">
                <a:solidFill>
                  <a:schemeClr val="bg1"/>
                </a:solidFill>
                <a:highlight>
                  <a:srgbClr val="4767AB"/>
                </a:highlight>
                <a:latin typeface="FUCXED CAPS" pitchFamily="50" charset="0"/>
              </a:rPr>
              <a:t>.</a:t>
            </a:r>
          </a:p>
          <a:p>
            <a:pPr algn="ctr"/>
            <a:r>
              <a:rPr lang="en-GB" sz="2100" cap="all" dirty="0">
                <a:solidFill>
                  <a:schemeClr val="bg1"/>
                </a:solidFill>
                <a:highlight>
                  <a:srgbClr val="4767AB"/>
                </a:highlight>
                <a:latin typeface="FUCXED CAPS" pitchFamily="50" charset="0"/>
              </a:rPr>
              <a:t>TELL US A HAPPY STORY. GIVE US HOPE. THE PROBLEM IS,</a:t>
            </a:r>
          </a:p>
          <a:p>
            <a:pPr algn="ctr"/>
            <a:r>
              <a:rPr lang="en-GB" sz="2100" cap="all" dirty="0">
                <a:solidFill>
                  <a:schemeClr val="bg1"/>
                </a:solidFill>
                <a:highlight>
                  <a:srgbClr val="4767AB"/>
                </a:highlight>
                <a:latin typeface="FUCXED CAPS" pitchFamily="50" charset="0"/>
              </a:rPr>
              <a:t>I DON’T HAVE ANY</a:t>
            </a:r>
            <a:r>
              <a:rPr lang="mr-IN" sz="2100" cap="all" dirty="0">
                <a:solidFill>
                  <a:schemeClr val="bg1"/>
                </a:solidFill>
                <a:highlight>
                  <a:srgbClr val="4767AB"/>
                </a:highlight>
                <a:latin typeface="FUCXED CAPS" pitchFamily="50" charset="0"/>
              </a:rPr>
              <a:t>…</a:t>
            </a:r>
            <a:endParaRPr lang="en-GB" sz="2100" cap="all" dirty="0">
              <a:solidFill>
                <a:schemeClr val="bg1"/>
              </a:solidFill>
              <a:highlight>
                <a:srgbClr val="4767AB"/>
              </a:highlight>
              <a:latin typeface="FUCXED CAPS" pitchFamily="50" charset="0"/>
            </a:endParaRPr>
          </a:p>
          <a:p>
            <a:pPr algn="ctr"/>
            <a:endParaRPr lang="en-GB" sz="2100" cap="all" dirty="0">
              <a:solidFill>
                <a:schemeClr val="bg1"/>
              </a:solidFill>
              <a:highlight>
                <a:srgbClr val="4767AB"/>
              </a:highlight>
              <a:latin typeface="FUCXED CAPS" pitchFamily="50" charset="0"/>
            </a:endParaRPr>
          </a:p>
          <a:p>
            <a:pPr algn="ctr"/>
            <a:r>
              <a:rPr lang="mr-IN" sz="3000" cap="all" dirty="0">
                <a:solidFill>
                  <a:schemeClr val="bg1"/>
                </a:solidFill>
                <a:highlight>
                  <a:srgbClr val="4767AB"/>
                </a:highlight>
                <a:latin typeface="FUCXED CAPS" pitchFamily="50" charset="0"/>
              </a:rPr>
              <a:t>…</a:t>
            </a:r>
            <a:r>
              <a:rPr lang="en-GB" sz="3000" cap="all" dirty="0">
                <a:solidFill>
                  <a:schemeClr val="bg1"/>
                </a:solidFill>
                <a:highlight>
                  <a:srgbClr val="4767AB"/>
                </a:highlight>
                <a:latin typeface="FUCXED CAPS" pitchFamily="50" charset="0"/>
              </a:rPr>
              <a:t>WE NEED COURAGE NOT </a:t>
            </a:r>
            <a:r>
              <a:rPr lang="en-GB" sz="3000" cap="all" dirty="0" smtClean="0">
                <a:solidFill>
                  <a:schemeClr val="bg1"/>
                </a:solidFill>
                <a:highlight>
                  <a:srgbClr val="4767AB"/>
                </a:highlight>
                <a:latin typeface="FUCXED CAPS" pitchFamily="50" charset="0"/>
              </a:rPr>
              <a:t>HOPE.”</a:t>
            </a:r>
            <a:endParaRPr lang="en-US" sz="3000" dirty="0">
              <a:solidFill>
                <a:schemeClr val="bg1"/>
              </a:solidFill>
            </a:endParaRPr>
          </a:p>
        </p:txBody>
      </p:sp>
      <p:sp>
        <p:nvSpPr>
          <p:cNvPr id="5" name="Rectangle 4">
            <a:extLst>
              <a:ext uri="{FF2B5EF4-FFF2-40B4-BE49-F238E27FC236}">
                <a16:creationId xmlns="" xmlns:a16="http://schemas.microsoft.com/office/drawing/2014/main" id="{73D24FE3-590D-458B-A78C-2B6ABA197BE5}"/>
              </a:ext>
            </a:extLst>
          </p:cNvPr>
          <p:cNvSpPr/>
          <p:nvPr/>
        </p:nvSpPr>
        <p:spPr>
          <a:xfrm>
            <a:off x="6392752" y="151058"/>
            <a:ext cx="2785538" cy="854080"/>
          </a:xfrm>
          <a:prstGeom prst="rect">
            <a:avLst/>
          </a:prstGeom>
        </p:spPr>
        <p:txBody>
          <a:bodyPr wrap="square" lIns="68580" tIns="34290" rIns="68580" bIns="34290">
            <a:spAutoFit/>
          </a:bodyPr>
          <a:lstStyle/>
          <a:p>
            <a:pPr>
              <a:defRPr/>
            </a:pPr>
            <a:r>
              <a:rPr lang="en-GB" sz="2100" b="1" cap="all" dirty="0">
                <a:solidFill>
                  <a:schemeClr val="bg1"/>
                </a:solidFill>
                <a:effectLst>
                  <a:outerShdw blurRad="38100" dist="38100" dir="2700000" algn="tl">
                    <a:srgbClr val="000000">
                      <a:alpha val="43137"/>
                    </a:srgbClr>
                  </a:outerShdw>
                </a:effectLst>
                <a:latin typeface="FUCXED CAPS" pitchFamily="50" charset="0"/>
              </a:rPr>
              <a:t>DR KATE MARVEL</a:t>
            </a:r>
          </a:p>
          <a:p>
            <a:pPr>
              <a:defRPr/>
            </a:pPr>
            <a:r>
              <a:rPr lang="en-GB" sz="1500" cap="all" dirty="0">
                <a:solidFill>
                  <a:schemeClr val="bg1"/>
                </a:solidFill>
                <a:effectLst>
                  <a:outerShdw blurRad="38100" dist="38100" dir="2700000" algn="tl">
                    <a:srgbClr val="000000">
                      <a:alpha val="43137"/>
                    </a:srgbClr>
                  </a:outerShdw>
                </a:effectLst>
                <a:latin typeface="FUCXED CAPS" pitchFamily="50" charset="0"/>
              </a:rPr>
              <a:t>NASA’S GODDARD INSTITUTE</a:t>
            </a:r>
          </a:p>
        </p:txBody>
      </p:sp>
    </p:spTree>
    <p:extLst>
      <p:ext uri="{BB962C8B-B14F-4D97-AF65-F5344CB8AC3E}">
        <p14:creationId xmlns:p14="http://schemas.microsoft.com/office/powerpoint/2010/main" val="4147186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6109163" y="3392819"/>
            <a:ext cx="2492970" cy="1035247"/>
          </a:xfrm>
          <a:prstGeom prst="rect">
            <a:avLst/>
          </a:prstGeom>
        </p:spPr>
      </p:pic>
      <p:sp>
        <p:nvSpPr>
          <p:cNvPr id="8" name="Rectangle 7">
            <a:extLst>
              <a:ext uri="{FF2B5EF4-FFF2-40B4-BE49-F238E27FC236}">
                <a16:creationId xmlns="" xmlns:a16="http://schemas.microsoft.com/office/drawing/2014/main" id="{06B0A762-3CD1-4C75-9C19-2B32DA6723DF}"/>
              </a:ext>
            </a:extLst>
          </p:cNvPr>
          <p:cNvSpPr/>
          <p:nvPr/>
        </p:nvSpPr>
        <p:spPr>
          <a:xfrm>
            <a:off x="381849" y="441669"/>
            <a:ext cx="8466877" cy="684803"/>
          </a:xfrm>
          <a:prstGeom prst="rect">
            <a:avLst/>
          </a:prstGeom>
        </p:spPr>
        <p:txBody>
          <a:bodyPr wrap="square" lIns="68580" tIns="34290" rIns="68580" bIns="34290">
            <a:spAutoFit/>
          </a:bodyPr>
          <a:lstStyle/>
          <a:p>
            <a:pPr defTabSz="685800">
              <a:buClrTx/>
              <a:defRPr/>
            </a:pPr>
            <a:r>
              <a:rPr lang="en-US" sz="2000" kern="1200" cap="all" dirty="0">
                <a:solidFill>
                  <a:prstClr val="black"/>
                </a:solidFill>
                <a:latin typeface="FUCXED CAPS" pitchFamily="50" charset="0"/>
                <a:ea typeface="+mn-ea"/>
                <a:cs typeface="+mn-cs"/>
              </a:rPr>
              <a:t>Positive </a:t>
            </a:r>
            <a:r>
              <a:rPr lang="en-US" sz="20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FUCXED CAPS" pitchFamily="50" charset="0"/>
                <a:ea typeface="+mn-ea"/>
                <a:cs typeface="+mn-cs"/>
              </a:rPr>
              <a:t>revolutions</a:t>
            </a:r>
            <a:r>
              <a:rPr lang="en-US" sz="2000" kern="1200" cap="all" dirty="0">
                <a:solidFill>
                  <a:prstClr val="black"/>
                </a:solidFill>
                <a:latin typeface="FUCXED CAPS" pitchFamily="50" charset="0"/>
                <a:ea typeface="+mn-ea"/>
                <a:cs typeface="+mn-cs"/>
              </a:rPr>
              <a:t> can </a:t>
            </a:r>
          </a:p>
          <a:p>
            <a:pPr defTabSz="685800">
              <a:buClrTx/>
              <a:defRPr/>
            </a:pPr>
            <a:r>
              <a:rPr lang="en-US" sz="2000" kern="1200" cap="all" dirty="0">
                <a:solidFill>
                  <a:prstClr val="black"/>
                </a:solidFill>
                <a:latin typeface="FUCXED CAPS" pitchFamily="50" charset="0"/>
                <a:ea typeface="+mn-ea"/>
                <a:cs typeface="+mn-cs"/>
              </a:rPr>
              <a:t>happen when decided necessary</a:t>
            </a:r>
          </a:p>
        </p:txBody>
      </p:sp>
      <p:sp>
        <p:nvSpPr>
          <p:cNvPr id="9" name="Rectangle 8">
            <a:extLst>
              <a:ext uri="{FF2B5EF4-FFF2-40B4-BE49-F238E27FC236}">
                <a16:creationId xmlns="" xmlns:a16="http://schemas.microsoft.com/office/drawing/2014/main" id="{6DDBBCBE-A81A-4DA3-804A-4FC82F0148C1}"/>
              </a:ext>
            </a:extLst>
          </p:cNvPr>
          <p:cNvSpPr/>
          <p:nvPr/>
        </p:nvSpPr>
        <p:spPr>
          <a:xfrm>
            <a:off x="381850" y="1505069"/>
            <a:ext cx="6796826" cy="992579"/>
          </a:xfrm>
          <a:prstGeom prst="rect">
            <a:avLst/>
          </a:prstGeom>
        </p:spPr>
        <p:txBody>
          <a:bodyPr wrap="square" lIns="68580" tIns="34290" rIns="68580" bIns="34290">
            <a:spAutoFit/>
          </a:bodyPr>
          <a:lstStyle/>
          <a:p>
            <a:pPr defTabSz="685800">
              <a:buClrTx/>
              <a:defRPr/>
            </a:pPr>
            <a:r>
              <a:rPr lang="en-US" sz="2000" kern="1200" cap="all" dirty="0">
                <a:solidFill>
                  <a:prstClr val="black"/>
                </a:solidFill>
                <a:highlight>
                  <a:srgbClr val="FFFF00"/>
                </a:highlight>
                <a:latin typeface="FUCXED CAPS" pitchFamily="50" charset="0"/>
                <a:ea typeface="+mn-ea"/>
                <a:cs typeface="+mn-cs"/>
              </a:rPr>
              <a:t>US: </a:t>
            </a:r>
            <a:r>
              <a:rPr lang="en-US" sz="2000" cap="all" dirty="0">
                <a:solidFill>
                  <a:prstClr val="black"/>
                </a:solidFill>
                <a:highlight>
                  <a:srgbClr val="FFFF00"/>
                </a:highlight>
                <a:latin typeface="FUCXED CAPS" pitchFamily="50" charset="0"/>
              </a:rPr>
              <a:t>NEW DEAL TRANSFORMED ECONOMY 1933-</a:t>
            </a:r>
            <a:r>
              <a:rPr lang="en-US" sz="2000" cap="all" dirty="0" smtClean="0">
                <a:solidFill>
                  <a:prstClr val="black"/>
                </a:solidFill>
                <a:highlight>
                  <a:srgbClr val="FFFF00"/>
                </a:highlight>
                <a:latin typeface="FUCXED CAPS" pitchFamily="50" charset="0"/>
              </a:rPr>
              <a:t>37. victory gardens produced 40% us produce during WWII.</a:t>
            </a:r>
            <a:endParaRPr lang="en-US" sz="2000" kern="1200" cap="all" dirty="0">
              <a:solidFill>
                <a:prstClr val="black"/>
              </a:solidFill>
              <a:highlight>
                <a:srgbClr val="FFFF00"/>
              </a:highlight>
              <a:latin typeface="FUCXED CAPS" pitchFamily="50" charset="0"/>
              <a:ea typeface="+mn-ea"/>
              <a:cs typeface="+mn-cs"/>
            </a:endParaRPr>
          </a:p>
        </p:txBody>
      </p:sp>
      <p:sp>
        <p:nvSpPr>
          <p:cNvPr id="10" name="Rectangle 9">
            <a:extLst>
              <a:ext uri="{FF2B5EF4-FFF2-40B4-BE49-F238E27FC236}">
                <a16:creationId xmlns="" xmlns:a16="http://schemas.microsoft.com/office/drawing/2014/main" id="{734EC955-354C-4801-B053-0F83F725E494}"/>
              </a:ext>
            </a:extLst>
          </p:cNvPr>
          <p:cNvSpPr/>
          <p:nvPr/>
        </p:nvSpPr>
        <p:spPr>
          <a:xfrm>
            <a:off x="381850" y="2609747"/>
            <a:ext cx="7911250" cy="377026"/>
          </a:xfrm>
          <a:prstGeom prst="rect">
            <a:avLst/>
          </a:prstGeom>
        </p:spPr>
        <p:txBody>
          <a:bodyPr wrap="square" lIns="68580" tIns="34290" rIns="68580" bIns="34290">
            <a:spAutoFit/>
          </a:bodyPr>
          <a:lstStyle/>
          <a:p>
            <a:pPr defTabSz="685800">
              <a:buClrTx/>
              <a:defRPr/>
            </a:pPr>
            <a:r>
              <a:rPr lang="en-US" sz="2000" kern="1200" cap="all" dirty="0">
                <a:solidFill>
                  <a:prstClr val="black"/>
                </a:solidFill>
                <a:highlight>
                  <a:srgbClr val="FFFF00"/>
                </a:highlight>
                <a:latin typeface="FUCXED CAPS" pitchFamily="50" charset="0"/>
                <a:ea typeface="+mn-ea"/>
                <a:cs typeface="+mn-cs"/>
              </a:rPr>
              <a:t>UK: </a:t>
            </a:r>
            <a:r>
              <a:rPr lang="en-US" sz="2000" cap="all" dirty="0">
                <a:solidFill>
                  <a:prstClr val="black"/>
                </a:solidFill>
                <a:highlight>
                  <a:srgbClr val="FFFF00"/>
                </a:highlight>
                <a:latin typeface="FUCXED CAPS" pitchFamily="50" charset="0"/>
              </a:rPr>
              <a:t>MASSIVE CHANGE IN 6 YR OF WWII </a:t>
            </a:r>
            <a:r>
              <a:rPr lang="en-US" sz="2000" cap="all" dirty="0" smtClean="0">
                <a:solidFill>
                  <a:prstClr val="black"/>
                </a:solidFill>
                <a:highlight>
                  <a:srgbClr val="FFFF00"/>
                </a:highlight>
                <a:latin typeface="FUCXED CAPS" pitchFamily="50" charset="0"/>
              </a:rPr>
              <a:t>MOBILIZATION.</a:t>
            </a:r>
            <a:endParaRPr lang="en-US" sz="2000" kern="1200" cap="all" dirty="0">
              <a:solidFill>
                <a:prstClr val="black"/>
              </a:solidFill>
              <a:highlight>
                <a:srgbClr val="FFFF00"/>
              </a:highlight>
              <a:latin typeface="FUCXED CAPS" pitchFamily="50" charset="0"/>
              <a:ea typeface="+mn-ea"/>
              <a:cs typeface="+mn-cs"/>
            </a:endParaRPr>
          </a:p>
        </p:txBody>
      </p:sp>
      <p:sp>
        <p:nvSpPr>
          <p:cNvPr id="3" name="Rectangle 2">
            <a:extLst>
              <a:ext uri="{FF2B5EF4-FFF2-40B4-BE49-F238E27FC236}">
                <a16:creationId xmlns="" xmlns:a16="http://schemas.microsoft.com/office/drawing/2014/main" id="{F6646EFF-6367-4C4D-80C8-85B4CF691084}"/>
              </a:ext>
            </a:extLst>
          </p:cNvPr>
          <p:cNvSpPr/>
          <p:nvPr/>
        </p:nvSpPr>
        <p:spPr>
          <a:xfrm>
            <a:off x="381850" y="3115106"/>
            <a:ext cx="5036817" cy="1915909"/>
          </a:xfrm>
          <a:prstGeom prst="rect">
            <a:avLst/>
          </a:prstGeom>
        </p:spPr>
        <p:txBody>
          <a:bodyPr wrap="square" lIns="68580" tIns="34290" rIns="68580" bIns="34290">
            <a:spAutoFit/>
          </a:bodyPr>
          <a:lstStyle/>
          <a:p>
            <a:pPr defTabSz="685800">
              <a:buClrTx/>
              <a:defRPr/>
            </a:pPr>
            <a:r>
              <a:rPr lang="en-US" sz="2000" kern="1200" cap="all" dirty="0">
                <a:solidFill>
                  <a:prstClr val="black"/>
                </a:solidFill>
                <a:highlight>
                  <a:srgbClr val="FFFF00"/>
                </a:highlight>
                <a:latin typeface="FUCXED CAPS" pitchFamily="50" charset="0"/>
                <a:ea typeface="+mn-ea"/>
                <a:cs typeface="+mn-cs"/>
              </a:rPr>
              <a:t>US: moon landin</a:t>
            </a:r>
            <a:r>
              <a:rPr lang="en-US" sz="2000" cap="all" dirty="0">
                <a:solidFill>
                  <a:prstClr val="black"/>
                </a:solidFill>
                <a:highlight>
                  <a:srgbClr val="FFFF00"/>
                </a:highlight>
                <a:latin typeface="FUCXED CAPS" pitchFamily="50" charset="0"/>
              </a:rPr>
              <a:t>g </a:t>
            </a:r>
            <a:r>
              <a:rPr lang="en-US" sz="2000" kern="1200" cap="all" dirty="0">
                <a:solidFill>
                  <a:prstClr val="black"/>
                </a:solidFill>
                <a:highlight>
                  <a:srgbClr val="FFFF00"/>
                </a:highlight>
                <a:latin typeface="FUCXED CAPS" pitchFamily="50" charset="0"/>
                <a:ea typeface="+mn-ea"/>
                <a:cs typeface="+mn-cs"/>
              </a:rPr>
              <a:t>IN 7 </a:t>
            </a:r>
            <a:r>
              <a:rPr lang="en-US" sz="2000" kern="1200" cap="all" dirty="0" smtClean="0">
                <a:solidFill>
                  <a:prstClr val="black"/>
                </a:solidFill>
                <a:highlight>
                  <a:srgbClr val="FFFF00"/>
                </a:highlight>
                <a:latin typeface="FUCXED CAPS" pitchFamily="50" charset="0"/>
                <a:ea typeface="+mn-ea"/>
                <a:cs typeface="+mn-cs"/>
              </a:rPr>
              <a:t>YEARS</a:t>
            </a:r>
          </a:p>
          <a:p>
            <a:pPr defTabSz="685800">
              <a:buClrTx/>
              <a:defRPr/>
            </a:pPr>
            <a:endParaRPr lang="en-US" sz="2000" kern="1200" cap="all" dirty="0" smtClean="0">
              <a:solidFill>
                <a:prstClr val="black"/>
              </a:solidFill>
              <a:highlight>
                <a:srgbClr val="FFFF00"/>
              </a:highlight>
              <a:latin typeface="FUCXED CAPS" pitchFamily="50" charset="0"/>
              <a:ea typeface="+mn-ea"/>
              <a:cs typeface="+mn-cs"/>
            </a:endParaRPr>
          </a:p>
          <a:p>
            <a:pPr defTabSz="685800">
              <a:buClrTx/>
              <a:defRPr/>
            </a:pPr>
            <a:r>
              <a:rPr lang="en-US" sz="2000" kern="1200" cap="all" dirty="0" smtClean="0">
                <a:solidFill>
                  <a:prstClr val="black"/>
                </a:solidFill>
                <a:highlight>
                  <a:srgbClr val="FFFF00"/>
                </a:highlight>
                <a:latin typeface="FUCXED CAPS" pitchFamily="50" charset="0"/>
                <a:ea typeface="+mn-ea"/>
                <a:cs typeface="+mn-cs"/>
              </a:rPr>
              <a:t>US: Massive bank bailout 2008 recession. Banks called “too big to fail.” </a:t>
            </a:r>
            <a:r>
              <a:rPr lang="en-US" sz="2000" b="1" i="1" kern="12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highlight>
                  <a:srgbClr val="FFFF00"/>
                </a:highlight>
                <a:latin typeface="FUCXED CAPS" pitchFamily="50" charset="0"/>
                <a:ea typeface="+mn-ea"/>
                <a:cs typeface="+mn-cs"/>
              </a:rPr>
              <a:t>is planet earth ecosystem too big to fail?</a:t>
            </a:r>
            <a:endParaRPr lang="en-US" sz="2000" b="1" i="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highlight>
                <a:srgbClr val="FFFF00"/>
              </a:highlight>
              <a:latin typeface="FUCXED CAPS" pitchFamily="50" charset="0"/>
              <a:ea typeface="+mn-ea"/>
              <a:cs typeface="+mn-cs"/>
            </a:endParaRPr>
          </a:p>
        </p:txBody>
      </p:sp>
    </p:spTree>
    <p:extLst>
      <p:ext uri="{BB962C8B-B14F-4D97-AF65-F5344CB8AC3E}">
        <p14:creationId xmlns:p14="http://schemas.microsoft.com/office/powerpoint/2010/main" val="50345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pic>
        <p:nvPicPr>
          <p:cNvPr id="5" name="Picture 4" descr="15pipes3.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p:nvSpPr>
        <p:spPr>
          <a:xfrm>
            <a:off x="466888" y="4370575"/>
            <a:ext cx="6735770" cy="830997"/>
          </a:xfrm>
          <a:prstGeom prst="rect">
            <a:avLst/>
          </a:prstGeom>
        </p:spPr>
        <p:txBody>
          <a:bodyPr wrap="square">
            <a:spAutoFit/>
          </a:bodyPr>
          <a:lstStyle/>
          <a:p>
            <a:r>
              <a:rPr lang="en-US" sz="2400" dirty="0">
                <a:solidFill>
                  <a:schemeClr val="bg1"/>
                </a:solidFill>
              </a:rPr>
              <a:t>SC CAN action at Wells Fargo included a Die-in and letters delivered to the </a:t>
            </a:r>
            <a:r>
              <a:rPr lang="en-US" sz="2400" dirty="0" smtClean="0">
                <a:solidFill>
                  <a:schemeClr val="bg1"/>
                </a:solidFill>
              </a:rPr>
              <a:t>manager 4/10/19</a:t>
            </a:r>
            <a:endParaRPr lang="en-US" sz="2400"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65"/>
          <p:cNvSpPr txBox="1">
            <a:spLocks noGrp="1"/>
          </p:cNvSpPr>
          <p:nvPr>
            <p:ph type="title"/>
          </p:nvPr>
        </p:nvSpPr>
        <p:spPr>
          <a:xfrm>
            <a:off x="457200" y="205978"/>
            <a:ext cx="8229600" cy="69686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 sz="4000" dirty="0"/>
              <a:t>Good </a:t>
            </a:r>
            <a:r>
              <a:rPr lang="en" sz="4000" dirty="0" smtClean="0"/>
              <a:t>News</a:t>
            </a:r>
            <a:r>
              <a:rPr lang="en-US" sz="4000" dirty="0" smtClean="0"/>
              <a:t>, Bad News</a:t>
            </a:r>
            <a:endParaRPr sz="4000" dirty="0"/>
          </a:p>
        </p:txBody>
      </p:sp>
      <p:sp>
        <p:nvSpPr>
          <p:cNvPr id="400" name="Google Shape;400;p65"/>
          <p:cNvSpPr txBox="1">
            <a:spLocks noGrp="1"/>
          </p:cNvSpPr>
          <p:nvPr>
            <p:ph type="body" idx="1"/>
          </p:nvPr>
        </p:nvSpPr>
        <p:spPr>
          <a:xfrm>
            <a:off x="457200" y="1055861"/>
            <a:ext cx="8686800" cy="3733771"/>
          </a:xfrm>
          <a:prstGeom prst="rect">
            <a:avLst/>
          </a:prstGeom>
        </p:spPr>
        <p:txBody>
          <a:bodyPr spcFirstLastPara="1" wrap="square" lIns="91425" tIns="45700" rIns="91425" bIns="45700" anchor="t" anchorCtr="0">
            <a:noAutofit/>
          </a:bodyPr>
          <a:lstStyle/>
          <a:p>
            <a:pPr marL="0" lvl="0" indent="0" rtl="0">
              <a:spcBef>
                <a:spcPts val="360"/>
              </a:spcBef>
              <a:spcAft>
                <a:spcPts val="0"/>
              </a:spcAft>
              <a:buNone/>
            </a:pPr>
            <a:r>
              <a:rPr lang="en" sz="2000" b="1" dirty="0" smtClean="0"/>
              <a:t>Feb</a:t>
            </a:r>
            <a:r>
              <a:rPr lang="en-US" sz="2000" b="1" dirty="0" smtClean="0"/>
              <a:t>: </a:t>
            </a:r>
            <a:r>
              <a:rPr lang="en-US" sz="2000" dirty="0" smtClean="0"/>
              <a:t>C</a:t>
            </a:r>
            <a:r>
              <a:rPr lang="en" sz="2000" dirty="0" smtClean="0"/>
              <a:t>ongressman </a:t>
            </a:r>
            <a:r>
              <a:rPr lang="en" sz="2000" b="1" dirty="0"/>
              <a:t>Jimmy Panetta </a:t>
            </a:r>
            <a:r>
              <a:rPr lang="en" sz="2000" dirty="0"/>
              <a:t>agreed to </a:t>
            </a:r>
            <a:r>
              <a:rPr lang="en" sz="2000" dirty="0" smtClean="0"/>
              <a:t>back </a:t>
            </a:r>
            <a:r>
              <a:rPr lang="en" sz="2000" dirty="0"/>
              <a:t>the </a:t>
            </a:r>
            <a:r>
              <a:rPr lang="en" sz="2000" b="1" dirty="0"/>
              <a:t>Green New </a:t>
            </a:r>
            <a:r>
              <a:rPr lang="en" sz="2000" b="1" dirty="0" smtClean="0"/>
              <a:t>Deal</a:t>
            </a:r>
            <a:endParaRPr lang="en-US" sz="2000" b="1" dirty="0"/>
          </a:p>
          <a:p>
            <a:pPr marL="0" lvl="0" indent="0" rtl="0">
              <a:spcBef>
                <a:spcPts val="360"/>
              </a:spcBef>
              <a:spcAft>
                <a:spcPts val="0"/>
              </a:spcAft>
              <a:buNone/>
            </a:pPr>
            <a:r>
              <a:rPr lang="en-US" sz="2000" b="1" dirty="0" smtClean="0"/>
              <a:t>May 15: </a:t>
            </a:r>
            <a:r>
              <a:rPr lang="en-US" sz="2000" dirty="0" smtClean="0"/>
              <a:t>Congressional hearing on Climate Crisis</a:t>
            </a:r>
            <a:endParaRPr lang="en-US" sz="2000" dirty="0"/>
          </a:p>
          <a:p>
            <a:pPr marL="0" lvl="0" indent="0">
              <a:buNone/>
            </a:pPr>
            <a:r>
              <a:rPr lang="en-US" sz="2000" b="1" dirty="0" smtClean="0"/>
              <a:t>May 15: </a:t>
            </a:r>
            <a:r>
              <a:rPr lang="en-US" sz="2000" dirty="0"/>
              <a:t>CA AB 857 </a:t>
            </a:r>
            <a:r>
              <a:rPr lang="en-US" sz="2000" dirty="0" smtClean="0"/>
              <a:t>PUBLIC BANKING authorization co-authored by Mark Stone progressed</a:t>
            </a:r>
          </a:p>
          <a:p>
            <a:pPr marL="0" lvl="0" indent="0" rtl="0">
              <a:spcBef>
                <a:spcPts val="360"/>
              </a:spcBef>
              <a:spcAft>
                <a:spcPts val="0"/>
              </a:spcAft>
              <a:buNone/>
            </a:pPr>
            <a:r>
              <a:rPr lang="en-US" sz="2000" dirty="0" smtClean="0"/>
              <a:t>Panetta </a:t>
            </a:r>
            <a:r>
              <a:rPr lang="en-US" sz="2000" b="1" dirty="0" smtClean="0"/>
              <a:t>has not signed onto HR763</a:t>
            </a:r>
            <a:r>
              <a:rPr lang="en-US" sz="2000" dirty="0" smtClean="0"/>
              <a:t>, Carbon Tax Bill, “Energy Innovation and Carbon Dividend Act”</a:t>
            </a:r>
          </a:p>
          <a:p>
            <a:pPr marL="0" lvl="0" indent="0" rtl="0">
              <a:spcBef>
                <a:spcPts val="360"/>
              </a:spcBef>
              <a:spcAft>
                <a:spcPts val="0"/>
              </a:spcAft>
              <a:buNone/>
            </a:pPr>
            <a:r>
              <a:rPr lang="en-US" sz="2000" b="1" dirty="0" smtClean="0"/>
              <a:t>Romero Institute </a:t>
            </a:r>
            <a:r>
              <a:rPr lang="en-US" sz="2000" dirty="0" smtClean="0"/>
              <a:t>working on California Green New Deal </a:t>
            </a:r>
          </a:p>
          <a:p>
            <a:pPr marL="0" lvl="0" indent="0" rtl="0">
              <a:spcBef>
                <a:spcPts val="360"/>
              </a:spcBef>
              <a:spcAft>
                <a:spcPts val="0"/>
              </a:spcAft>
              <a:buNone/>
            </a:pPr>
            <a:r>
              <a:rPr lang="en-US" sz="2000" dirty="0" smtClean="0"/>
              <a:t>Trump Administration attempting to open </a:t>
            </a:r>
            <a:r>
              <a:rPr lang="en-US" sz="2000" b="1" dirty="0" smtClean="0"/>
              <a:t>California Central Coast (and state) to </a:t>
            </a:r>
            <a:r>
              <a:rPr lang="en-US" sz="2000" b="1" dirty="0" err="1" smtClean="0"/>
              <a:t>fracking</a:t>
            </a:r>
            <a:r>
              <a:rPr lang="en-US" sz="2000" b="1" dirty="0" smtClean="0"/>
              <a:t>.</a:t>
            </a:r>
            <a:r>
              <a:rPr lang="en-US" sz="2000" dirty="0" smtClean="0"/>
              <a:t> </a:t>
            </a:r>
            <a:r>
              <a:rPr lang="en-US" sz="2000" i="1" dirty="0" smtClean="0"/>
              <a:t>Contact Bureau of Land Management.</a:t>
            </a:r>
          </a:p>
          <a:p>
            <a:pPr marL="0" lvl="0" indent="0" rtl="0">
              <a:spcBef>
                <a:spcPts val="360"/>
              </a:spcBef>
              <a:spcAft>
                <a:spcPts val="0"/>
              </a:spcAft>
              <a:buNone/>
            </a:pPr>
            <a:r>
              <a:rPr lang="en-US" sz="2000" i="1" dirty="0" err="1" smtClean="0"/>
              <a:t>Fracking</a:t>
            </a:r>
            <a:r>
              <a:rPr lang="en-US" sz="2000" i="1" dirty="0" smtClean="0"/>
              <a:t> pipelines produce methane. </a:t>
            </a:r>
            <a:r>
              <a:rPr lang="en-US" sz="2000" i="1" dirty="0" smtClean="0">
                <a:solidFill>
                  <a:srgbClr val="FF0000"/>
                </a:solidFill>
              </a:rPr>
              <a:t>Methane is 20+ times more potent than CO2</a:t>
            </a:r>
            <a:r>
              <a:rPr lang="en-US" sz="2000" i="1" dirty="0" smtClean="0"/>
              <a:t>.</a:t>
            </a:r>
          </a:p>
          <a:p>
            <a:pPr marL="0" lvl="0" indent="0" rtl="0">
              <a:spcBef>
                <a:spcPts val="360"/>
              </a:spcBef>
              <a:spcAft>
                <a:spcPts val="0"/>
              </a:spcAft>
              <a:buNone/>
            </a:pPr>
            <a:endParaRPr lang="en-US" sz="2000" dirty="0" smtClean="0"/>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67"/>
          <p:cNvSpPr txBox="1">
            <a:spLocks noGrp="1"/>
          </p:cNvSpPr>
          <p:nvPr>
            <p:ph type="title"/>
          </p:nvPr>
        </p:nvSpPr>
        <p:spPr>
          <a:xfrm>
            <a:off x="3228419" y="205978"/>
            <a:ext cx="5661209" cy="143137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200"/>
              <a:buFont typeface="Calibri"/>
              <a:buNone/>
            </a:pPr>
            <a:r>
              <a:rPr lang="en"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Young people worldwide are protesting. </a:t>
            </a:r>
            <a:r>
              <a:rPr lang="en" sz="2800" dirty="0"/>
              <a:t>Their future is in serious </a:t>
            </a:r>
            <a:r>
              <a:rPr lang="en" sz="2800" dirty="0" smtClean="0"/>
              <a:t>jeopardy</a:t>
            </a:r>
            <a:r>
              <a:rPr lang="en-US" sz="2800" dirty="0" smtClean="0"/>
              <a:t>.</a:t>
            </a:r>
            <a:endParaRPr sz="2800" dirty="0"/>
          </a:p>
        </p:txBody>
      </p:sp>
      <p:sp>
        <p:nvSpPr>
          <p:cNvPr id="413" name="Google Shape;413;p67"/>
          <p:cNvSpPr txBox="1"/>
          <p:nvPr/>
        </p:nvSpPr>
        <p:spPr>
          <a:xfrm>
            <a:off x="351912" y="2632003"/>
            <a:ext cx="3442627" cy="224944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dirty="0" smtClean="0">
                <a:solidFill>
                  <a:schemeClr val="dk1"/>
                </a:solidFill>
                <a:latin typeface="Calibri"/>
                <a:ea typeface="Calibri"/>
                <a:cs typeface="Calibri"/>
                <a:sym typeface="Calibri"/>
              </a:rPr>
              <a:t>March 15, 2019: </a:t>
            </a:r>
            <a:r>
              <a:rPr lang="en-US" sz="2400" dirty="0" smtClean="0">
                <a:solidFill>
                  <a:schemeClr val="dk1"/>
                </a:solidFill>
                <a:latin typeface="Calibri"/>
                <a:ea typeface="Calibri"/>
                <a:cs typeface="Calibri"/>
                <a:sym typeface="Calibri"/>
              </a:rPr>
              <a:t>Local young people held their first </a:t>
            </a:r>
            <a:r>
              <a:rPr lang="en-US" sz="2400" b="1" dirty="0" smtClean="0">
                <a:solidFill>
                  <a:schemeClr val="dk1"/>
                </a:solidFill>
                <a:latin typeface="Calibri"/>
                <a:ea typeface="Calibri"/>
                <a:cs typeface="Calibri"/>
                <a:sym typeface="Calibri"/>
              </a:rPr>
              <a:t>Climate Strike. </a:t>
            </a:r>
            <a:r>
              <a:rPr lang="en-US" sz="2400" dirty="0" smtClean="0">
                <a:solidFill>
                  <a:schemeClr val="dk1"/>
                </a:solidFill>
                <a:latin typeface="Calibri"/>
                <a:ea typeface="Calibri"/>
                <a:cs typeface="Calibri"/>
                <a:sym typeface="Calibri"/>
              </a:rPr>
              <a:t>Next strike called for tomorrow.</a:t>
            </a:r>
            <a:endParaRPr sz="2400" dirty="0">
              <a:solidFill>
                <a:schemeClr val="dk1"/>
              </a:solidFill>
              <a:latin typeface="Calibri"/>
              <a:ea typeface="Calibri"/>
              <a:cs typeface="Calibri"/>
              <a:sym typeface="Calibri"/>
            </a:endParaRPr>
          </a:p>
        </p:txBody>
      </p:sp>
      <p:pic>
        <p:nvPicPr>
          <p:cNvPr id="2" name="Picture 1" descr="March3.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78299" y="1610003"/>
            <a:ext cx="4711329" cy="35334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descr="Climate-Kid_img.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167" y="485378"/>
            <a:ext cx="3184489" cy="20715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69"/>
          <p:cNvSpPr txBox="1">
            <a:spLocks noGrp="1"/>
          </p:cNvSpPr>
          <p:nvPr>
            <p:ph type="title"/>
          </p:nvPr>
        </p:nvSpPr>
        <p:spPr>
          <a:xfrm>
            <a:off x="457200" y="205978"/>
            <a:ext cx="8229600" cy="136564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5400"/>
              <a:buFont typeface="Calibri"/>
              <a:buNone/>
            </a:pPr>
            <a:r>
              <a:rPr lang="en-US" sz="5400" dirty="0" smtClean="0"/>
              <a:t>One planet, last chance. </a:t>
            </a:r>
            <a:br>
              <a:rPr lang="en-US" sz="5400" dirty="0" smtClean="0"/>
            </a:br>
            <a:r>
              <a:rPr lang="en-US" sz="2000" dirty="0" smtClean="0"/>
              <a:t>Only </a:t>
            </a:r>
            <a:r>
              <a:rPr lang="en-US" sz="2000" i="1" dirty="0" smtClean="0"/>
              <a:t>t</a:t>
            </a:r>
            <a:r>
              <a:rPr lang="en" sz="2000" i="1" dirty="0" smtClean="0"/>
              <a:t>ogether</a:t>
            </a:r>
            <a:r>
              <a:rPr lang="en-US" sz="2000" i="1" dirty="0" smtClean="0"/>
              <a:t> </a:t>
            </a:r>
            <a:r>
              <a:rPr lang="en-US" sz="2000" dirty="0" smtClean="0"/>
              <a:t>can we do</a:t>
            </a:r>
            <a:r>
              <a:rPr lang="en" sz="2000" dirty="0" smtClean="0"/>
              <a:t> </a:t>
            </a:r>
            <a:r>
              <a:rPr lang="en-US" sz="2000" dirty="0" smtClean="0"/>
              <a:t>this and only if we act massively and act now.</a:t>
            </a:r>
            <a:endParaRPr sz="2000" dirty="0"/>
          </a:p>
        </p:txBody>
      </p:sp>
      <p:sp>
        <p:nvSpPr>
          <p:cNvPr id="428" name="Google Shape;428;p69"/>
          <p:cNvSpPr txBox="1"/>
          <p:nvPr/>
        </p:nvSpPr>
        <p:spPr>
          <a:xfrm>
            <a:off x="558800" y="3826934"/>
            <a:ext cx="8051799" cy="118533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400" dirty="0">
                <a:solidFill>
                  <a:schemeClr val="dk1"/>
                </a:solidFill>
                <a:latin typeface="Calibri"/>
                <a:ea typeface="Calibri"/>
                <a:cs typeface="Calibri"/>
                <a:sym typeface="Calibri"/>
              </a:rPr>
              <a:t>For more </a:t>
            </a:r>
            <a:r>
              <a:rPr lang="en" sz="2400" dirty="0" smtClean="0">
                <a:solidFill>
                  <a:schemeClr val="dk1"/>
                </a:solidFill>
                <a:latin typeface="Calibri"/>
                <a:ea typeface="Calibri"/>
                <a:cs typeface="Calibri"/>
                <a:sym typeface="Calibri"/>
              </a:rPr>
              <a:t>see</a:t>
            </a:r>
            <a:r>
              <a:rPr lang="en-US" sz="2400" dirty="0">
                <a:solidFill>
                  <a:schemeClr val="dk1"/>
                </a:solidFill>
                <a:latin typeface="Calibri"/>
                <a:ea typeface="Calibri"/>
                <a:cs typeface="Calibri"/>
                <a:sym typeface="Calibri"/>
              </a:rPr>
              <a:t> </a:t>
            </a:r>
            <a:r>
              <a:rPr lang="en-US" sz="2400" b="1" dirty="0" smtClean="0">
                <a:solidFill>
                  <a:schemeClr val="dk1"/>
                </a:solidFill>
                <a:latin typeface="Calibri"/>
                <a:ea typeface="Calibri"/>
                <a:cs typeface="Calibri"/>
                <a:sym typeface="Calibri"/>
              </a:rPr>
              <a:t>Extinction Rebellion: Santa Cruz </a:t>
            </a:r>
            <a:r>
              <a:rPr lang="en-US" sz="2400" dirty="0" smtClean="0">
                <a:solidFill>
                  <a:schemeClr val="dk1"/>
                </a:solidFill>
                <a:latin typeface="Calibri"/>
                <a:ea typeface="Calibri"/>
                <a:cs typeface="Calibri"/>
                <a:sym typeface="Calibri"/>
              </a:rPr>
              <a:t>and Monterey (Facebook) plus U.S. and International </a:t>
            </a:r>
          </a:p>
          <a:p>
            <a:pPr marL="0" marR="0" lvl="0" indent="0" algn="l" rtl="0">
              <a:spcBef>
                <a:spcPts val="0"/>
              </a:spcBef>
              <a:spcAft>
                <a:spcPts val="0"/>
              </a:spcAft>
              <a:buNone/>
            </a:pPr>
            <a:r>
              <a:rPr lang="en-US" sz="2400" dirty="0" smtClean="0">
                <a:solidFill>
                  <a:schemeClr val="dk1"/>
                </a:solidFill>
                <a:latin typeface="Calibri"/>
                <a:ea typeface="Calibri"/>
                <a:cs typeface="Calibri"/>
                <a:sym typeface="Calibri"/>
              </a:rPr>
              <a:t>&amp; </a:t>
            </a:r>
            <a:r>
              <a:rPr lang="en"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a:ea typeface="Calibri"/>
                <a:cs typeface="Calibri"/>
                <a:sym typeface="Calibri"/>
              </a:rPr>
              <a:t>https</a:t>
            </a:r>
            <a:r>
              <a:rPr lang="en"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a:ea typeface="Calibri"/>
                <a:cs typeface="Calibri"/>
                <a:sym typeface="Calibri"/>
              </a:rPr>
              <a:t>://scruzclimate.org/</a:t>
            </a:r>
            <a:endParaRPr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3" name="Picture 2" descr="images-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9133" y="1707091"/>
            <a:ext cx="2840036" cy="1493309"/>
          </a:xfrm>
          <a:prstGeom prst="rect">
            <a:avLst/>
          </a:prstGeom>
          <a:ln>
            <a:noFill/>
          </a:ln>
          <a:effectLst>
            <a:softEdge rad="112500"/>
          </a:effectLst>
        </p:spPr>
      </p:pic>
      <p:pic>
        <p:nvPicPr>
          <p:cNvPr id="4" name="Picture 3" descr="Unknown-3.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066" y="1571624"/>
            <a:ext cx="3302000" cy="1794934"/>
          </a:xfrm>
          <a:prstGeom prst="rect">
            <a:avLst/>
          </a:prstGeom>
          <a:ln>
            <a:noFill/>
          </a:ln>
          <a:effectLst>
            <a:softEdge rad="112500"/>
          </a:effectLst>
        </p:spPr>
      </p:pic>
      <p:pic>
        <p:nvPicPr>
          <p:cNvPr id="5" name="Picture 4" descr="images-4.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3534" y="2198158"/>
            <a:ext cx="3123971" cy="1749424"/>
          </a:xfrm>
          <a:prstGeom prst="rect">
            <a:avLst/>
          </a:prstGeom>
          <a:ln>
            <a:noFill/>
          </a:ln>
          <a:effectLst>
            <a:softEdge rad="112500"/>
          </a:effectLst>
        </p:spPr>
      </p:pic>
      <p:pic>
        <p:nvPicPr>
          <p:cNvPr id="6" name="Picture 5" descr="il_794xN.623797856_p2sz.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9873" y="1571624"/>
            <a:ext cx="1471565" cy="1134534"/>
          </a:xfrm>
          <a:prstGeom prst="rect">
            <a:avLst/>
          </a:prstGeom>
          <a:ln>
            <a:noFill/>
          </a:ln>
          <a:effectLst>
            <a:softEdge rad="112500"/>
          </a:effec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3224</TotalTime>
  <Words>3024</Words>
  <Application>Microsoft Macintosh PowerPoint</Application>
  <PresentationFormat>On-screen Show (16:9)</PresentationFormat>
  <Paragraphs>250</Paragraphs>
  <Slides>50</Slides>
  <Notes>36</Notes>
  <HiddenSlides>0</HiddenSlides>
  <MMClips>0</MMClips>
  <ScaleCrop>false</ScaleCrop>
  <HeadingPairs>
    <vt:vector size="4" baseType="variant">
      <vt:variant>
        <vt:lpstr>Theme</vt:lpstr>
      </vt:variant>
      <vt:variant>
        <vt:i4>2</vt:i4>
      </vt:variant>
      <vt:variant>
        <vt:lpstr>Slide Titles</vt:lpstr>
      </vt:variant>
      <vt:variant>
        <vt:i4>50</vt:i4>
      </vt:variant>
    </vt:vector>
  </HeadingPairs>
  <TitlesOfParts>
    <vt:vector size="52" baseType="lpstr">
      <vt:lpstr>Simple Light</vt:lpstr>
      <vt:lpstr>Office Theme</vt:lpstr>
      <vt:lpstr>PowerPoint Presentation</vt:lpstr>
      <vt:lpstr>The Basics: “Greenhouse Effect”</vt:lpstr>
      <vt:lpstr>PowerPoint Presentation</vt:lpstr>
      <vt:lpstr>PowerPoint Presentation</vt:lpstr>
      <vt:lpstr>Climate Change Crisis has many effects</vt:lpstr>
      <vt:lpstr>PowerPoint Presentation</vt:lpstr>
      <vt:lpstr>2019 Climate Chaos</vt:lpstr>
      <vt:lpstr>PowerPoint Presentation</vt:lpstr>
      <vt:lpstr>IPCC 2018 Summary Intergovernmental Panel on Climate Change(U.N.)</vt:lpstr>
      <vt:lpstr>PowerPoint Presentation</vt:lpstr>
      <vt:lpstr>PowerPoint Presentation</vt:lpstr>
      <vt:lpstr>PowerPoint Presentation</vt:lpstr>
      <vt:lpstr>PowerPoint Presentation</vt:lpstr>
      <vt:lpstr>Methane levels for the past 2000 yrs</vt:lpstr>
      <vt:lpstr>Extinctions</vt:lpstr>
      <vt:lpstr>OK, if we have not made the point:</vt:lpstr>
      <vt:lpstr>Local Impacts: Monterey Bay Area</vt:lpstr>
      <vt:lpstr>PowerPoint Presentation</vt:lpstr>
      <vt:lpstr>Warming and Our Bay Ecosystem</vt:lpstr>
      <vt:lpstr>PowerPoint Presentation</vt:lpstr>
      <vt:lpstr>The Sunflower Sea Star</vt:lpstr>
      <vt:lpstr>Gray whales dying in record numbers this year something to keep an eye on ... </vt:lpstr>
      <vt:lpstr>PowerPoint Presentation</vt:lpstr>
      <vt:lpstr>PowerPoint Presentation</vt:lpstr>
      <vt:lpstr>What to reduce or avoid</vt:lpstr>
      <vt:lpstr>Mass Migration and Disruption</vt:lpstr>
      <vt:lpstr>PowerPoint Presentation</vt:lpstr>
      <vt:lpstr>PowerPoint Presentation</vt:lpstr>
      <vt:lpstr>PowerPoint Presentation</vt:lpstr>
      <vt:lpstr>Moment of Silence</vt:lpstr>
      <vt:lpstr> Exercise: </vt:lpstr>
      <vt:lpstr>Two Things You Can Do</vt:lpstr>
      <vt:lpstr>PowerPoint Presentation</vt:lpstr>
      <vt:lpstr>What to Reduce or Avoid</vt:lpstr>
      <vt:lpstr>Reduce Food Waste: #3 solution</vt:lpstr>
      <vt:lpstr>PowerPoint Presentation</vt:lpstr>
      <vt:lpstr>PowerPoint Presentation</vt:lpstr>
      <vt:lpstr>We can and should do all of these things, but it still  will not be enough.</vt:lpstr>
      <vt:lpstr>XR in London</vt:lpstr>
      <vt:lpstr>PowerPoint Presentation</vt:lpstr>
      <vt:lpstr>Extinction Rebellion </vt:lpstr>
      <vt:lpstr>PowerPoint Presentation</vt:lpstr>
      <vt:lpstr>PowerPoint Presentation</vt:lpstr>
      <vt:lpstr>We need URGENT action by all world governments, and ours. </vt:lpstr>
      <vt:lpstr>PowerPoint Presentation</vt:lpstr>
      <vt:lpstr>PowerPoint Presentation</vt:lpstr>
      <vt:lpstr>PowerPoint Presentation</vt:lpstr>
      <vt:lpstr>Good News, Bad News</vt:lpstr>
      <vt:lpstr>Young people worldwide are protesting. Their future is in serious jeopardy.</vt:lpstr>
      <vt:lpstr>One planet, last chance.  Only together can we do this and only if we act massively and act now.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CRISIS Update By Pauline Seales  Feb 2019 </dc:title>
  <cp:lastModifiedBy>Ami Chen Mills</cp:lastModifiedBy>
  <cp:revision>73</cp:revision>
  <dcterms:modified xsi:type="dcterms:W3CDTF">2019-05-23T22:58:37Z</dcterms:modified>
</cp:coreProperties>
</file>