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27" r:id="rId2"/>
    <p:sldId id="326" r:id="rId3"/>
    <p:sldId id="328" r:id="rId4"/>
    <p:sldId id="291" r:id="rId5"/>
    <p:sldId id="329" r:id="rId6"/>
    <p:sldId id="330" r:id="rId7"/>
    <p:sldId id="331" r:id="rId8"/>
    <p:sldId id="332" r:id="rId9"/>
    <p:sldId id="334" r:id="rId10"/>
    <p:sldId id="333" r:id="rId11"/>
    <p:sldId id="339" r:id="rId12"/>
    <p:sldId id="340" r:id="rId13"/>
    <p:sldId id="335" r:id="rId14"/>
    <p:sldId id="336" r:id="rId15"/>
    <p:sldId id="337" r:id="rId16"/>
    <p:sldId id="338" r:id="rId17"/>
    <p:sldId id="271" r:id="rId18"/>
    <p:sldId id="274" r:id="rId19"/>
    <p:sldId id="275" r:id="rId20"/>
    <p:sldId id="27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9D46DD-35FE-435F-8E59-C6A5136EE295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4F8C18-C0EE-4AB9-87E2-F00BF8EFD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08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89ECDEC-8220-4522-8660-505FC4055A97}" type="slidenum">
              <a:rPr lang="en-CA" smtClean="0"/>
              <a:pPr>
                <a:defRPr/>
              </a:pPr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28578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604F6B-D394-4431-8BAD-DD20D6E66FA5}" type="slidenum">
              <a:rPr lang="en-CA" smtClean="0"/>
              <a:pPr>
                <a:defRPr/>
              </a:pPr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49069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604F6B-D394-4431-8BAD-DD20D6E66FA5}" type="slidenum">
              <a:rPr lang="en-CA" smtClean="0"/>
              <a:pPr>
                <a:defRPr/>
              </a:pPr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74291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604F6B-D394-4431-8BAD-DD20D6E66FA5}" type="slidenum">
              <a:rPr lang="en-CA" smtClean="0"/>
              <a:pPr>
                <a:defRPr/>
              </a:pPr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5021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E668230-0E52-4AF1-A4CC-C2DD1116B2D8}" type="slidenum">
              <a:rPr lang="en-CA" smtClean="0"/>
              <a:pPr>
                <a:defRPr/>
              </a:pPr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61722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5AFA36-0A9B-473D-8D57-5668E66AAEB9}" type="slidenum">
              <a:rPr lang="en-CA" smtClean="0"/>
              <a:pPr>
                <a:defRPr/>
              </a:pPr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722637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0C67B69-72FC-4CC2-8D4B-7923DF703130}" type="slidenum">
              <a:rPr lang="en-CA" smtClean="0"/>
              <a:pPr>
                <a:defRPr/>
              </a:pPr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40473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443FB31-53FE-404C-8040-EAEF8101AA33}" type="slidenum">
              <a:rPr lang="en-CA" smtClean="0"/>
              <a:pPr>
                <a:defRPr/>
              </a:pPr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303420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8DDB66-2781-4791-B0C9-21BFCE3551AF}" type="slidenum">
              <a:rPr lang="en-CA" smtClean="0"/>
              <a:pPr>
                <a:defRPr/>
              </a:pPr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44743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4F67FB-4326-4018-B846-285650B539A3}" type="slidenum">
              <a:rPr lang="en-CA" smtClean="0"/>
              <a:pPr>
                <a:defRPr/>
              </a:pPr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989995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139FDB-503A-4EA4-802F-9328D2863AB7}" type="slidenum">
              <a:rPr lang="en-CA" smtClean="0"/>
              <a:pPr>
                <a:defRPr/>
              </a:pPr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728038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962DDB-D1A6-4F91-8AF4-EDAF214C13C4}" type="slidenum">
              <a:rPr lang="en-CA" smtClean="0"/>
              <a:pPr>
                <a:defRPr/>
              </a:pPr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89742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F241D1-769C-4E76-9F87-FCFD640CFD22}" type="slidenum">
              <a:rPr lang="en-CA" smtClean="0"/>
              <a:pPr>
                <a:defRPr/>
              </a:pPr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59834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9DC352-09D9-465C-BBF7-22246FC975B7}" type="slidenum">
              <a:rPr lang="en-CA" smtClean="0"/>
              <a:pPr>
                <a:defRPr/>
              </a:pPr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101422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C0D948-3EFD-484E-AD76-4D220103E877}" type="slidenum">
              <a:rPr lang="en-CA" smtClean="0"/>
              <a:pPr>
                <a:defRPr/>
              </a:pPr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36101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3B8A27-223E-453E-84F7-48E23563E9CB}" type="slidenum">
              <a:rPr lang="en-CA" smtClean="0"/>
              <a:pPr>
                <a:defRPr/>
              </a:pPr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8547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637A0-021D-4664-806C-7FCB0779B3CB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D2F8A-F0BF-4ED3-9F9D-187A54585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515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637A0-021D-4664-806C-7FCB0779B3CB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D2F8A-F0BF-4ED3-9F9D-187A54585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81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637A0-021D-4664-806C-7FCB0779B3CB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D2F8A-F0BF-4ED3-9F9D-187A54585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197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637A0-021D-4664-806C-7FCB0779B3CB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D2F8A-F0BF-4ED3-9F9D-187A54585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652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637A0-021D-4664-806C-7FCB0779B3CB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D2F8A-F0BF-4ED3-9F9D-187A54585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704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637A0-021D-4664-806C-7FCB0779B3CB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D2F8A-F0BF-4ED3-9F9D-187A54585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461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637A0-021D-4664-806C-7FCB0779B3CB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D2F8A-F0BF-4ED3-9F9D-187A54585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93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637A0-021D-4664-806C-7FCB0779B3CB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D2F8A-F0BF-4ED3-9F9D-187A54585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539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637A0-021D-4664-806C-7FCB0779B3CB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D2F8A-F0BF-4ED3-9F9D-187A54585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677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637A0-021D-4664-806C-7FCB0779B3CB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D2F8A-F0BF-4ED3-9F9D-187A54585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34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637A0-021D-4664-806C-7FCB0779B3CB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D2F8A-F0BF-4ED3-9F9D-187A54585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490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637A0-021D-4664-806C-7FCB0779B3CB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0D2F8A-F0BF-4ED3-9F9D-187A54585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53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Greenhouse Effect &amp; Climate Change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071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1981200" y="142875"/>
            <a:ext cx="8229600" cy="1143000"/>
          </a:xfrm>
        </p:spPr>
        <p:txBody>
          <a:bodyPr/>
          <a:lstStyle/>
          <a:p>
            <a:pPr eaLnBrk="1" hangingPunct="1"/>
            <a:r>
              <a:rPr lang="en-CA" b="1"/>
              <a:t>Weather vs. Climate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942" y="1004552"/>
            <a:ext cx="11320528" cy="5853448"/>
          </a:xfrm>
        </p:spPr>
        <p:txBody>
          <a:bodyPr>
            <a:noAutofit/>
          </a:bodyPr>
          <a:lstStyle/>
          <a:p>
            <a:pPr eaLnBrk="1" hangingPunct="1">
              <a:buFont typeface="Arial" charset="0"/>
              <a:buNone/>
            </a:pPr>
            <a:r>
              <a:rPr lang="en-CA" sz="3600" dirty="0"/>
              <a:t>Weather: atmospheric conditions, including temperature, precipitation, wind, and humidity, in a particular location over a short period of time, such as a day or a week</a:t>
            </a:r>
          </a:p>
          <a:p>
            <a:pPr eaLnBrk="1" hangingPunct="1">
              <a:buFont typeface="Arial" charset="0"/>
              <a:buNone/>
            </a:pPr>
            <a:endParaRPr lang="en-CA" sz="3600" dirty="0"/>
          </a:p>
          <a:p>
            <a:pPr eaLnBrk="1" hangingPunct="1">
              <a:buFont typeface="Arial" charset="0"/>
              <a:buNone/>
            </a:pPr>
            <a:endParaRPr lang="en-CA" sz="3600" dirty="0"/>
          </a:p>
          <a:p>
            <a:pPr eaLnBrk="1" hangingPunct="1">
              <a:buFont typeface="Arial" charset="0"/>
              <a:buNone/>
            </a:pPr>
            <a:endParaRPr lang="en-CA" sz="3600" dirty="0"/>
          </a:p>
          <a:p>
            <a:pPr eaLnBrk="1" hangingPunct="1">
              <a:buFont typeface="Arial" charset="0"/>
              <a:buNone/>
            </a:pPr>
            <a:endParaRPr lang="en-CA" sz="3600" dirty="0"/>
          </a:p>
          <a:p>
            <a:pPr eaLnBrk="1" hangingPunct="1">
              <a:buFont typeface="Arial" charset="0"/>
              <a:buNone/>
            </a:pPr>
            <a:r>
              <a:rPr lang="en-CA" sz="3600" dirty="0"/>
              <a:t>Climate: </a:t>
            </a:r>
            <a:r>
              <a:rPr lang="en-CA" sz="3600" b="1" u="sng" dirty="0"/>
              <a:t>the average of the weather in a region over a long period of time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6458" y="2715285"/>
            <a:ext cx="5074024" cy="2177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6865" y="2524416"/>
            <a:ext cx="5058987" cy="255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77402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6234" y="-240182"/>
            <a:ext cx="10515600" cy="1325563"/>
          </a:xfrm>
        </p:spPr>
        <p:txBody>
          <a:bodyPr/>
          <a:lstStyle/>
          <a:p>
            <a:r>
              <a:rPr lang="en-US" b="1" dirty="0"/>
              <a:t>How does the Greenhouse Effect work?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2100" y="687673"/>
            <a:ext cx="8087799" cy="6170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532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8312" y="5777337"/>
            <a:ext cx="8572500" cy="1454150"/>
          </a:xfrm>
        </p:spPr>
        <p:txBody>
          <a:bodyPr rtlCol="0">
            <a:noAutofit/>
          </a:bodyPr>
          <a:lstStyle/>
          <a:p>
            <a:pPr marL="457200" indent="-457200">
              <a:buAutoNum type="arabicPeriod"/>
              <a:defRPr/>
            </a:pPr>
            <a:r>
              <a:rPr lang="en-US" sz="3200" dirty="0"/>
              <a:t>High-energy radiation from the Sun enters the atmosphere. </a:t>
            </a:r>
            <a:endParaRPr lang="en-CA" sz="3200" b="1" u="sng" dirty="0"/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7700" y="0"/>
            <a:ext cx="9893725" cy="55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Oval 1"/>
          <p:cNvSpPr/>
          <p:nvPr/>
        </p:nvSpPr>
        <p:spPr>
          <a:xfrm rot="20163821">
            <a:off x="1541340" y="36185"/>
            <a:ext cx="2077624" cy="4546243"/>
          </a:xfrm>
          <a:prstGeom prst="ellipse">
            <a:avLst/>
          </a:prstGeom>
          <a:noFill/>
          <a:ln w="57150">
            <a:solidFill>
              <a:srgbClr val="00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941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8312" y="5777337"/>
            <a:ext cx="8572500" cy="1454150"/>
          </a:xfrm>
        </p:spPr>
        <p:txBody>
          <a:bodyPr rtlCol="0">
            <a:noAutofit/>
          </a:bodyPr>
          <a:lstStyle/>
          <a:p>
            <a:pPr marL="0" indent="0">
              <a:buNone/>
              <a:defRPr/>
            </a:pPr>
            <a:r>
              <a:rPr lang="en-US" sz="3200" dirty="0"/>
              <a:t>2. It is converted to heat energy and emitted from the Earth’s surface.</a:t>
            </a:r>
            <a:endParaRPr lang="en-CA" sz="3200" b="1" u="sng" dirty="0"/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7700" y="0"/>
            <a:ext cx="9893725" cy="55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val 3"/>
          <p:cNvSpPr/>
          <p:nvPr/>
        </p:nvSpPr>
        <p:spPr>
          <a:xfrm rot="16200000">
            <a:off x="4919639" y="1762433"/>
            <a:ext cx="2187531" cy="5462706"/>
          </a:xfrm>
          <a:prstGeom prst="ellipse">
            <a:avLst/>
          </a:prstGeom>
          <a:noFill/>
          <a:ln w="57150">
            <a:solidFill>
              <a:srgbClr val="00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502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760" y="5757024"/>
            <a:ext cx="11283604" cy="1454150"/>
          </a:xfrm>
        </p:spPr>
        <p:txBody>
          <a:bodyPr rtlCol="0">
            <a:noAutofit/>
          </a:bodyPr>
          <a:lstStyle/>
          <a:p>
            <a:pPr marL="0" indent="0">
              <a:buNone/>
              <a:defRPr/>
            </a:pPr>
            <a:r>
              <a:rPr lang="en-US" sz="3200" dirty="0"/>
              <a:t>3. Certain gases in the atmosphere trap some of the radiation from Earth’s surface and radiate it back, </a:t>
            </a:r>
            <a:r>
              <a:rPr lang="en-US" sz="3200" b="1" dirty="0">
                <a:solidFill>
                  <a:srgbClr val="FFC000"/>
                </a:solidFill>
              </a:rPr>
              <a:t>warming the atmosphere</a:t>
            </a:r>
            <a:endParaRPr lang="en-CA" sz="3200" b="1" u="sng" dirty="0">
              <a:solidFill>
                <a:srgbClr val="FFC000"/>
              </a:solidFill>
            </a:endParaRP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7700" y="0"/>
            <a:ext cx="9893725" cy="55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val 3"/>
          <p:cNvSpPr/>
          <p:nvPr/>
        </p:nvSpPr>
        <p:spPr>
          <a:xfrm rot="16200000">
            <a:off x="7155579" y="968928"/>
            <a:ext cx="2749228" cy="4546243"/>
          </a:xfrm>
          <a:prstGeom prst="ellipse">
            <a:avLst/>
          </a:prstGeom>
          <a:noFill/>
          <a:ln w="57150">
            <a:solidFill>
              <a:srgbClr val="00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874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361682" y="0"/>
            <a:ext cx="10515600" cy="1325563"/>
          </a:xfrm>
        </p:spPr>
        <p:txBody>
          <a:bodyPr/>
          <a:lstStyle/>
          <a:p>
            <a:pPr eaLnBrk="1" hangingPunct="1"/>
            <a:r>
              <a:rPr lang="en-US" b="1" dirty="0"/>
              <a:t>What is a </a:t>
            </a:r>
            <a:r>
              <a:rPr lang="en-US" b="1" dirty="0">
                <a:solidFill>
                  <a:srgbClr val="008000"/>
                </a:solidFill>
              </a:rPr>
              <a:t>Greenhouse Gas</a:t>
            </a:r>
            <a:r>
              <a:rPr lang="en-US" b="1" dirty="0"/>
              <a:t>?</a:t>
            </a:r>
            <a:endParaRPr lang="en-CA" b="1" dirty="0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592427" y="914401"/>
            <a:ext cx="9955369" cy="5586414"/>
          </a:xfrm>
        </p:spPr>
        <p:txBody>
          <a:bodyPr/>
          <a:lstStyle/>
          <a:p>
            <a:pPr eaLnBrk="1" hangingPunct="1"/>
            <a:r>
              <a:rPr lang="en-US" sz="3600" dirty="0"/>
              <a:t>Any gas in the atmosphere that absorbs and </a:t>
            </a:r>
            <a:r>
              <a:rPr lang="en-US" sz="3600" b="1" dirty="0"/>
              <a:t>emits infrared radiation </a:t>
            </a:r>
            <a:r>
              <a:rPr lang="en-US" sz="3600" dirty="0"/>
              <a:t>(</a:t>
            </a:r>
            <a:r>
              <a:rPr lang="en-US" sz="3600" dirty="0">
                <a:solidFill>
                  <a:srgbClr val="FF0000"/>
                </a:solidFill>
              </a:rPr>
              <a:t>thermal energy</a:t>
            </a:r>
            <a:r>
              <a:rPr lang="en-US" sz="3600" dirty="0"/>
              <a:t>) from the Earth</a:t>
            </a:r>
          </a:p>
          <a:p>
            <a:pPr eaLnBrk="1" hangingPunct="1"/>
            <a:r>
              <a:rPr lang="en-US" dirty="0"/>
              <a:t>Most of the air in the</a:t>
            </a:r>
            <a:br>
              <a:rPr lang="en-US" dirty="0"/>
            </a:br>
            <a:r>
              <a:rPr lang="en-US" dirty="0"/>
              <a:t>atmosphere is made</a:t>
            </a:r>
            <a:br>
              <a:rPr lang="en-US" dirty="0"/>
            </a:br>
            <a:r>
              <a:rPr lang="en-US" dirty="0"/>
              <a:t>of N</a:t>
            </a:r>
            <a:r>
              <a:rPr lang="en-US" baseline="-25000" dirty="0"/>
              <a:t>2</a:t>
            </a:r>
            <a:r>
              <a:rPr lang="en-US" dirty="0"/>
              <a:t> and O</a:t>
            </a:r>
            <a:r>
              <a:rPr lang="en-US" baseline="-25000" dirty="0"/>
              <a:t>2</a:t>
            </a:r>
            <a:r>
              <a:rPr lang="en-US" dirty="0"/>
              <a:t> which</a:t>
            </a:r>
            <a:br>
              <a:rPr lang="en-US" dirty="0"/>
            </a:br>
            <a:r>
              <a:rPr lang="en-US" b="1" dirty="0"/>
              <a:t>do not </a:t>
            </a:r>
            <a:r>
              <a:rPr lang="en-US" dirty="0"/>
              <a:t>absorb </a:t>
            </a:r>
            <a:br>
              <a:rPr lang="en-US" dirty="0"/>
            </a:br>
            <a:r>
              <a:rPr lang="en-US" dirty="0"/>
              <a:t>radiation from the </a:t>
            </a:r>
            <a:br>
              <a:rPr lang="en-US" dirty="0"/>
            </a:br>
            <a:r>
              <a:rPr lang="en-US" dirty="0"/>
              <a:t>surface of the Earth</a:t>
            </a:r>
          </a:p>
        </p:txBody>
      </p:sp>
      <p:pic>
        <p:nvPicPr>
          <p:cNvPr id="14340" name="Picture 8" descr="http://www.sir-ray.com/Chapte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48287" y="2062340"/>
            <a:ext cx="6928995" cy="4795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7722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Infrared (long-wave) Radiation</a:t>
            </a:r>
          </a:p>
        </p:txBody>
      </p:sp>
      <p:pic>
        <p:nvPicPr>
          <p:cNvPr id="1026" name="Picture 2" descr="https://encrypted-tbn1.gstatic.com/images?q=tbn:ANd9GcRH-fwnHLw-MThMff3e2dW1qIuUtnEmbDfBy8jKuJdYWcH35_18f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2597" y="1928802"/>
            <a:ext cx="3894199" cy="2286016"/>
          </a:xfrm>
          <a:prstGeom prst="rect">
            <a:avLst/>
          </a:prstGeom>
          <a:noFill/>
        </p:spPr>
      </p:pic>
      <p:pic>
        <p:nvPicPr>
          <p:cNvPr id="1028" name="Picture 4" descr="http://t3.gstatic.com/images?q=tbn:ANd9GcTg_68CaNBbGEO1CrmYiyIKJ2pknWZWIxz5nrFLcksnYwZV5xLosrXODWPg7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24628" y="1643050"/>
            <a:ext cx="3649972" cy="2428892"/>
          </a:xfrm>
          <a:prstGeom prst="rect">
            <a:avLst/>
          </a:prstGeom>
          <a:noFill/>
        </p:spPr>
      </p:pic>
      <p:pic>
        <p:nvPicPr>
          <p:cNvPr id="1030" name="Picture 6" descr="http://www.school-for-champions.com/science/images/infrared-ballho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53124" y="4429133"/>
            <a:ext cx="3571900" cy="21947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69701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2818327" y="0"/>
            <a:ext cx="8229600" cy="1143000"/>
          </a:xfrm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008000"/>
                </a:solidFill>
              </a:rPr>
              <a:t>Greenhouse Gases</a:t>
            </a:r>
            <a:endParaRPr lang="en-CA" b="1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1066" y="1416675"/>
            <a:ext cx="5554686" cy="5559447"/>
          </a:xfrm>
        </p:spPr>
        <p:txBody>
          <a:bodyPr rtlCol="0">
            <a:noAutofit/>
          </a:bodyPr>
          <a:lstStyle/>
          <a:p>
            <a:pPr lvl="1">
              <a:defRPr/>
            </a:pPr>
            <a:r>
              <a:rPr lang="en-CA" sz="3600" dirty="0"/>
              <a:t>Consist of less than 1% of the atmosphere</a:t>
            </a:r>
          </a:p>
          <a:p>
            <a:pPr lvl="1">
              <a:defRPr/>
            </a:pPr>
            <a:endParaRPr lang="en-US" sz="2800" dirty="0"/>
          </a:p>
          <a:p>
            <a:pPr>
              <a:defRPr/>
            </a:pPr>
            <a:r>
              <a:rPr lang="en-US" sz="3200" b="1" u="sng" dirty="0"/>
              <a:t>It is their concentration in the atmosphere which determines how much energy they can absorb </a:t>
            </a:r>
            <a:endParaRPr lang="en-CA" sz="3200" b="1" u="sng" dirty="0"/>
          </a:p>
        </p:txBody>
      </p:sp>
      <p:pic>
        <p:nvPicPr>
          <p:cNvPr id="15364" name="Picture 2" descr="http://www.learner.org/courses/envsci/visual/img_med/greenhouse_gas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16966" y="1017431"/>
            <a:ext cx="5637069" cy="4928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57900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986616" y="-102893"/>
            <a:ext cx="10515600" cy="1325563"/>
          </a:xfrm>
        </p:spPr>
        <p:txBody>
          <a:bodyPr/>
          <a:lstStyle/>
          <a:p>
            <a:pPr eaLnBrk="1" hangingPunct="1"/>
            <a:r>
              <a:rPr lang="en-CA" b="1" dirty="0">
                <a:solidFill>
                  <a:srgbClr val="008000"/>
                </a:solidFill>
              </a:rPr>
              <a:t>Greenhouse Gases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9092" y="915206"/>
            <a:ext cx="3734873" cy="579185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dirty="0"/>
              <a:t>Greenhouses gases include:</a:t>
            </a:r>
          </a:p>
          <a:p>
            <a:pPr lvl="1">
              <a:defRPr/>
            </a:pPr>
            <a:r>
              <a:rPr lang="en-US" sz="2800" dirty="0"/>
              <a:t>H</a:t>
            </a:r>
            <a:r>
              <a:rPr lang="en-US" sz="2800" baseline="-25000" dirty="0"/>
              <a:t>2</a:t>
            </a:r>
            <a:r>
              <a:rPr lang="en-US" sz="2800" dirty="0"/>
              <a:t>O</a:t>
            </a:r>
          </a:p>
          <a:p>
            <a:pPr lvl="1">
              <a:defRPr/>
            </a:pPr>
            <a:r>
              <a:rPr lang="en-US" sz="2800" dirty="0"/>
              <a:t>CO</a:t>
            </a:r>
            <a:r>
              <a:rPr lang="en-US" sz="2800" baseline="-25000" dirty="0"/>
              <a:t>2</a:t>
            </a:r>
            <a:endParaRPr lang="en-US" sz="2800" dirty="0"/>
          </a:p>
          <a:p>
            <a:pPr lvl="1">
              <a:defRPr/>
            </a:pPr>
            <a:r>
              <a:rPr lang="en-US" sz="2800" dirty="0"/>
              <a:t>CH</a:t>
            </a:r>
            <a:r>
              <a:rPr lang="en-US" sz="2800" baseline="-25000" dirty="0"/>
              <a:t>4</a:t>
            </a:r>
            <a:r>
              <a:rPr lang="en-US" sz="2800" dirty="0"/>
              <a:t> (methane) </a:t>
            </a:r>
          </a:p>
          <a:p>
            <a:pPr lvl="1">
              <a:defRPr/>
            </a:pPr>
            <a:r>
              <a:rPr lang="en-US" sz="2800" dirty="0"/>
              <a:t>N</a:t>
            </a:r>
            <a:r>
              <a:rPr lang="en-US" sz="2800" baseline="-25000" dirty="0"/>
              <a:t>2</a:t>
            </a:r>
            <a:r>
              <a:rPr lang="en-US" sz="2800" dirty="0"/>
              <a:t>O nitrous oxide</a:t>
            </a:r>
          </a:p>
          <a:p>
            <a:pPr lvl="1">
              <a:defRPr/>
            </a:pPr>
            <a:r>
              <a:rPr lang="en-US" sz="2800" dirty="0"/>
              <a:t>CFC’s </a:t>
            </a:r>
          </a:p>
          <a:p>
            <a:pPr lvl="1">
              <a:defRPr/>
            </a:pPr>
            <a:r>
              <a:rPr lang="en-US" sz="2800" dirty="0"/>
              <a:t>(and a few others)</a:t>
            </a:r>
          </a:p>
          <a:p>
            <a:pPr eaLnBrk="1" hangingPunct="1"/>
            <a:r>
              <a:rPr lang="en-CA" sz="3600" b="1" u="sng" dirty="0"/>
              <a:t>Produced “naturally” AND by human activities</a:t>
            </a:r>
            <a:endParaRPr lang="en-US" sz="3600" b="1" u="sng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D09D19-574B-405B-9432-B9BAF29E44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7242" y="1031073"/>
            <a:ext cx="5181590" cy="5586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729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8034" y="1184857"/>
            <a:ext cx="7211029" cy="524452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CA" sz="3200" dirty="0"/>
              <a:t>The heat from the </a:t>
            </a:r>
            <a:r>
              <a:rPr lang="en-CA" sz="3200" b="1" dirty="0"/>
              <a:t>natural</a:t>
            </a:r>
            <a:r>
              <a:rPr lang="en-CA" sz="3200" dirty="0"/>
              <a:t> greenhouse effect warms Earth’s atmosphere an average of 33</a:t>
            </a:r>
            <a:r>
              <a:rPr lang="en-US" sz="3200" dirty="0">
                <a:cs typeface="Arial" charset="0"/>
              </a:rPr>
              <a:t>°</a:t>
            </a:r>
            <a:r>
              <a:rPr lang="en-CA" sz="3200" dirty="0"/>
              <a:t>C</a:t>
            </a:r>
            <a:endParaRPr lang="en-US" sz="3200" dirty="0"/>
          </a:p>
          <a:p>
            <a:pPr eaLnBrk="1" hangingPunct="1">
              <a:lnSpc>
                <a:spcPct val="90000"/>
              </a:lnSpc>
            </a:pPr>
            <a:endParaRPr lang="en-CA" sz="3200" dirty="0"/>
          </a:p>
          <a:p>
            <a:pPr eaLnBrk="1" hangingPunct="1">
              <a:lnSpc>
                <a:spcPct val="90000"/>
              </a:lnSpc>
            </a:pPr>
            <a:r>
              <a:rPr lang="en-CA" sz="3200" dirty="0"/>
              <a:t>Eventually, this heat dissipates to outer space</a:t>
            </a:r>
          </a:p>
          <a:p>
            <a:pPr eaLnBrk="1" hangingPunct="1">
              <a:lnSpc>
                <a:spcPct val="90000"/>
              </a:lnSpc>
            </a:pPr>
            <a:endParaRPr lang="en-CA" sz="3200" dirty="0"/>
          </a:p>
          <a:p>
            <a:pPr eaLnBrk="1" hangingPunct="1">
              <a:lnSpc>
                <a:spcPct val="90000"/>
              </a:lnSpc>
            </a:pPr>
            <a:r>
              <a:rPr lang="en-CA" sz="3200" dirty="0"/>
              <a:t>If there were no greenhouse effect, </a:t>
            </a:r>
            <a:r>
              <a:rPr lang="en-CA" sz="3200" b="1" u="sng" dirty="0"/>
              <a:t>Earth’s average temperature would be -19</a:t>
            </a:r>
            <a:r>
              <a:rPr lang="en-US" sz="3200" b="1" u="sng" dirty="0">
                <a:cs typeface="Arial" charset="0"/>
              </a:rPr>
              <a:t>°</a:t>
            </a:r>
            <a:r>
              <a:rPr lang="en-CA" sz="3200" b="1" u="sng" dirty="0"/>
              <a:t>C</a:t>
            </a:r>
            <a:r>
              <a:rPr lang="en-CA" sz="3200" dirty="0"/>
              <a:t>—Impossible for life as we know it!</a:t>
            </a:r>
            <a:endParaRPr lang="en-US" sz="3200" dirty="0"/>
          </a:p>
        </p:txBody>
      </p:sp>
      <p:pic>
        <p:nvPicPr>
          <p:cNvPr id="17411" name="Picture 5" descr="Frozen_pers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5831" y="2740919"/>
            <a:ext cx="3955341" cy="3688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161102" y="-449261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CA" altLang="zh-TW" sz="4400" b="1" dirty="0">
              <a:latin typeface="+mj-lt"/>
              <a:ea typeface="+mj-ea"/>
              <a:cs typeface="+mj-cs"/>
            </a:endParaRPr>
          </a:p>
          <a:p>
            <a:pPr algn="ctr">
              <a:defRPr/>
            </a:pPr>
            <a:r>
              <a:rPr lang="en-CA" altLang="zh-TW" sz="4400" b="1" dirty="0">
                <a:latin typeface="+mj-lt"/>
                <a:ea typeface="+mj-ea"/>
                <a:cs typeface="+mj-cs"/>
              </a:rPr>
              <a:t>We need the Greenhouse Effect!</a:t>
            </a:r>
          </a:p>
        </p:txBody>
      </p:sp>
    </p:spTree>
    <p:extLst>
      <p:ext uri="{BB962C8B-B14F-4D97-AF65-F5344CB8AC3E}">
        <p14:creationId xmlns:p14="http://schemas.microsoft.com/office/powerpoint/2010/main" val="19752903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045" y="-39587"/>
            <a:ext cx="10515600" cy="1325563"/>
          </a:xfrm>
        </p:spPr>
        <p:txBody>
          <a:bodyPr/>
          <a:lstStyle/>
          <a:p>
            <a:pPr eaLnBrk="1" hangingPunct="1"/>
            <a:r>
              <a:rPr lang="en-CA" sz="3600" b="1" dirty="0">
                <a:solidFill>
                  <a:srgbClr val="FF0000"/>
                </a:solidFill>
              </a:rPr>
              <a:t>Enhanced</a:t>
            </a:r>
            <a:r>
              <a:rPr lang="en-CA" sz="3600" b="1" dirty="0"/>
              <a:t> Greenhouse Effect </a:t>
            </a:r>
            <a:br>
              <a:rPr lang="en-CA" sz="3600" b="1" dirty="0"/>
            </a:br>
            <a:r>
              <a:rPr lang="en-CA" sz="3600" b="1" dirty="0"/>
              <a:t>(Human impact on the Greenhouse Effect)</a:t>
            </a:r>
            <a:endParaRPr lang="en-US" sz="3600" b="1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56124" y="2451680"/>
            <a:ext cx="2977165" cy="619004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CA" sz="3200" dirty="0">
                <a:solidFill>
                  <a:srgbClr val="0070C0"/>
                </a:solidFill>
              </a:rPr>
              <a:t>Humans are </a:t>
            </a:r>
            <a:r>
              <a:rPr lang="en-CA" sz="3200" b="1" dirty="0">
                <a:solidFill>
                  <a:srgbClr val="0070C0"/>
                </a:solidFill>
              </a:rPr>
              <a:t>increasing</a:t>
            </a:r>
            <a:r>
              <a:rPr lang="en-CA" sz="3200" dirty="0">
                <a:solidFill>
                  <a:srgbClr val="0070C0"/>
                </a:solidFill>
              </a:rPr>
              <a:t> the concentrations of greenhouse gases</a:t>
            </a:r>
          </a:p>
          <a:p>
            <a:pPr eaLnBrk="1" hangingPunct="1"/>
            <a:endParaRPr lang="en-CA" dirty="0"/>
          </a:p>
          <a:p>
            <a:pPr eaLnBrk="1" hangingPunct="1"/>
            <a:endParaRPr lang="en-CA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14" y="1116303"/>
            <a:ext cx="9265282" cy="5576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350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8998" t="7734"/>
          <a:stretch/>
        </p:blipFill>
        <p:spPr>
          <a:xfrm>
            <a:off x="6328694" y="914400"/>
            <a:ext cx="6240886" cy="6327561"/>
          </a:xfrm>
          <a:prstGeom prst="rect">
            <a:avLst/>
          </a:prstGeom>
        </p:spPr>
      </p:pic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3762" y="1865626"/>
            <a:ext cx="8715375" cy="4786312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CA" sz="3200" dirty="0"/>
              <a:t>Part of the “natural” greenhouse effect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CA" sz="3200" dirty="0"/>
              <a:t>	- </a:t>
            </a:r>
            <a:r>
              <a:rPr lang="en-CA" sz="3200" b="1" u="sng" dirty="0"/>
              <a:t>Human activities do not release significant amounts of water vapour into the atmosphere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CA" sz="3200" dirty="0"/>
              <a:t>	-remains on average for 9 days</a:t>
            </a:r>
          </a:p>
          <a:p>
            <a:pPr eaLnBrk="1" hangingPunct="1">
              <a:lnSpc>
                <a:spcPct val="90000"/>
              </a:lnSpc>
            </a:pPr>
            <a:r>
              <a:rPr lang="en-CA" sz="3200" b="1" u="sng" dirty="0"/>
              <a:t>Most abundant greenhouse gas</a:t>
            </a:r>
          </a:p>
          <a:p>
            <a:pPr eaLnBrk="1" hangingPunct="1">
              <a:lnSpc>
                <a:spcPct val="90000"/>
              </a:lnSpc>
            </a:pPr>
            <a:r>
              <a:rPr lang="en-CA" sz="3200" b="1" u="sng" dirty="0"/>
              <a:t>Sources:</a:t>
            </a:r>
          </a:p>
          <a:p>
            <a:pPr lvl="1"/>
            <a:r>
              <a:rPr lang="en-CA" sz="2800" dirty="0"/>
              <a:t>Evaporation</a:t>
            </a:r>
          </a:p>
          <a:p>
            <a:pPr lvl="1"/>
            <a:r>
              <a:rPr lang="en-CA" sz="2800" dirty="0"/>
              <a:t>Plant transpiration</a:t>
            </a: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b="1" dirty="0">
                <a:solidFill>
                  <a:srgbClr val="0070C0"/>
                </a:solidFill>
              </a:rPr>
              <a:t>Water Vapour (H20) </a:t>
            </a:r>
            <a:br>
              <a:rPr lang="en-CA" b="1" dirty="0">
                <a:solidFill>
                  <a:srgbClr val="0070C0"/>
                </a:solidFill>
              </a:rPr>
            </a:br>
            <a:r>
              <a:rPr lang="en-CA" b="1" dirty="0">
                <a:solidFill>
                  <a:srgbClr val="0070C0"/>
                </a:solidFill>
              </a:rPr>
              <a:t>(95% of Earth’s greenhouse effect) </a:t>
            </a:r>
            <a:endParaRPr 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5893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-39688"/>
            <a:ext cx="1051560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en-CA" sz="5400" b="1" dirty="0">
                <a:solidFill>
                  <a:srgbClr val="FFC000"/>
                </a:solidFill>
              </a:rPr>
              <a:t>Carbon Dioxide (CO2)</a:t>
            </a:r>
            <a:endParaRPr lang="en-US" sz="5400" b="1" dirty="0">
              <a:solidFill>
                <a:srgbClr val="FFC000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8312" y="1015419"/>
            <a:ext cx="8715375" cy="4997450"/>
          </a:xfrm>
        </p:spPr>
        <p:txBody>
          <a:bodyPr>
            <a:normAutofit/>
          </a:bodyPr>
          <a:lstStyle/>
          <a:p>
            <a:pPr eaLnBrk="1" hangingPunct="1"/>
            <a:r>
              <a:rPr lang="en-CA" sz="3600" b="1" u="sng" dirty="0"/>
              <a:t>Main Sources:</a:t>
            </a:r>
          </a:p>
          <a:p>
            <a:pPr lvl="1"/>
            <a:r>
              <a:rPr lang="en-CA" sz="3200" dirty="0"/>
              <a:t>Burning fossil fuels- coal, oil and natural gas</a:t>
            </a:r>
          </a:p>
          <a:p>
            <a:pPr lvl="1"/>
            <a:r>
              <a:rPr lang="en-CA" sz="3200" dirty="0"/>
              <a:t>Increases due to the removal and burning of forests</a:t>
            </a:r>
            <a:endParaRPr lang="en-US" sz="3200" dirty="0"/>
          </a:p>
        </p:txBody>
      </p:sp>
      <p:pic>
        <p:nvPicPr>
          <p:cNvPr id="40962" name="Picture 2" descr="http://t0.gstatic.com/images?q=tbn:ANd9GcRKNVIA79rOs-jH0YjOBnT5MLC_UUjXqZo0qA1g5aGfpNICvUx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2859111"/>
            <a:ext cx="5615788" cy="3722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6" descr="http://assets.worldwildlife.org/photos/983/images/story_full_width/deforestation-causes-HI_104236.jpg?134558305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388" y="3021337"/>
            <a:ext cx="5663688" cy="339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6672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13839"/>
            <a:ext cx="1051560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en-CA" sz="6000" b="1" dirty="0">
                <a:solidFill>
                  <a:srgbClr val="7030A0"/>
                </a:solidFill>
              </a:rPr>
              <a:t>Nitrous oxide (N20)</a:t>
            </a:r>
            <a:endParaRPr lang="en-US" sz="6000" b="1" dirty="0">
              <a:solidFill>
                <a:srgbClr val="7030A0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7699" y="1538825"/>
            <a:ext cx="5143500" cy="4953000"/>
          </a:xfrm>
        </p:spPr>
        <p:txBody>
          <a:bodyPr>
            <a:normAutofit/>
          </a:bodyPr>
          <a:lstStyle/>
          <a:p>
            <a:pPr eaLnBrk="1" hangingPunct="1"/>
            <a:r>
              <a:rPr lang="en-CA" sz="3600" b="1" u="sng" dirty="0"/>
              <a:t>Main sources:</a:t>
            </a:r>
          </a:p>
          <a:p>
            <a:pPr lvl="1"/>
            <a:r>
              <a:rPr lang="en-CA" sz="3200" dirty="0"/>
              <a:t>Burning of biomass</a:t>
            </a:r>
          </a:p>
          <a:p>
            <a:pPr lvl="1"/>
            <a:r>
              <a:rPr lang="en-CA" sz="3200" dirty="0"/>
              <a:t>Burning of fossil fuels</a:t>
            </a:r>
          </a:p>
          <a:p>
            <a:pPr lvl="1"/>
            <a:r>
              <a:rPr lang="en-CA" sz="3200" dirty="0"/>
              <a:t>Released by bacteria from soil fertilizers</a:t>
            </a:r>
          </a:p>
          <a:p>
            <a:pPr eaLnBrk="1" hangingPunct="1"/>
            <a:endParaRPr lang="en-CA" sz="3600" dirty="0"/>
          </a:p>
          <a:p>
            <a:pPr eaLnBrk="1" hangingPunct="1"/>
            <a:r>
              <a:rPr lang="en-CA" sz="3600" b="1" u="sng" dirty="0"/>
              <a:t>Traps heat 296 times better than carbon dioxide</a:t>
            </a:r>
            <a:endParaRPr lang="en-US" sz="3600" b="1" u="sng" dirty="0"/>
          </a:p>
        </p:txBody>
      </p:sp>
      <p:pic>
        <p:nvPicPr>
          <p:cNvPr id="23556" name="Picture 5" descr="http://images.whatsyourimpact.eu.org/graphs/human-sources-of-nitrous-oxide-emission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71199" y="1339402"/>
            <a:ext cx="6431900" cy="4462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19283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chemeClr val="accent2">
                    <a:lumMod val="75000"/>
                  </a:schemeClr>
                </a:solidFill>
              </a:rPr>
              <a:t>Methane (CH4)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661079" cy="4351338"/>
          </a:xfrm>
        </p:spPr>
        <p:txBody>
          <a:bodyPr/>
          <a:lstStyle/>
          <a:p>
            <a:r>
              <a:rPr lang="en-US" sz="4000" b="1" u="sng" dirty="0"/>
              <a:t>Main Sources:</a:t>
            </a:r>
          </a:p>
          <a:p>
            <a:pPr lvl="1"/>
            <a:r>
              <a:rPr lang="en-US" sz="3600" dirty="0"/>
              <a:t>Production, distribution, burning of fossil fuels</a:t>
            </a:r>
          </a:p>
          <a:p>
            <a:pPr lvl="1"/>
            <a:r>
              <a:rPr lang="en-US" sz="3600" dirty="0"/>
              <a:t>Livestock farming (animal waste)</a:t>
            </a:r>
          </a:p>
          <a:p>
            <a:pPr lvl="1"/>
            <a:r>
              <a:rPr lang="en-US" sz="3600" dirty="0"/>
              <a:t>Landfills &amp; waste</a:t>
            </a:r>
          </a:p>
          <a:p>
            <a:pPr lvl="1"/>
            <a:endParaRPr lang="en-US" dirty="0"/>
          </a:p>
        </p:txBody>
      </p:sp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883" y="1220318"/>
            <a:ext cx="4775629" cy="4530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31106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738313" y="1143001"/>
          <a:ext cx="8715436" cy="2451735"/>
        </p:xfrm>
        <a:graphic>
          <a:graphicData uri="http://schemas.openxmlformats.org/drawingml/2006/table">
            <a:tbl>
              <a:tblPr/>
              <a:tblGrid>
                <a:gridCol w="31375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87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29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58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01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94115">
                <a:tc>
                  <a:txBody>
                    <a:bodyPr/>
                    <a:lstStyle/>
                    <a:p>
                      <a:r>
                        <a:rPr lang="en-US" dirty="0"/>
                        <a:t>(all concentrations expressed in parts per billion)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Pre-industrial baseline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/>
                        <a:t>Natural additions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/>
                        <a:t>Man-made additions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Total Concentration (ppb)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/>
                        <a:t>Percent of Total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524">
                <a:tc>
                  <a:txBody>
                    <a:bodyPr/>
                    <a:lstStyle/>
                    <a:p>
                      <a:r>
                        <a:rPr lang="en-CA" dirty="0"/>
                        <a:t> Carbon Dioxide (CO</a:t>
                      </a:r>
                      <a:r>
                        <a:rPr lang="en-CA" baseline="-25000" dirty="0"/>
                        <a:t>2</a:t>
                      </a:r>
                      <a:r>
                        <a:rPr lang="en-CA" dirty="0"/>
                        <a:t>)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/>
                        <a:t> 288,000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/>
                        <a:t>68,520 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dirty="0"/>
                        <a:t>11,880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/>
                        <a:t>368,400 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b="1"/>
                        <a:t>99.438%</a:t>
                      </a:r>
                      <a:r>
                        <a:rPr lang="en-CA"/>
                        <a:t> 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524">
                <a:tc>
                  <a:txBody>
                    <a:bodyPr/>
                    <a:lstStyle/>
                    <a:p>
                      <a:r>
                        <a:rPr lang="en-CA" dirty="0"/>
                        <a:t> Methane (CH</a:t>
                      </a:r>
                      <a:r>
                        <a:rPr lang="en-CA" baseline="-25000" dirty="0"/>
                        <a:t>4</a:t>
                      </a:r>
                      <a:r>
                        <a:rPr lang="en-CA" dirty="0"/>
                        <a:t>)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/>
                        <a:t> 848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dirty="0"/>
                        <a:t>577 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dirty="0"/>
                        <a:t>320 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/>
                        <a:t>1,745 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b="1"/>
                        <a:t>0.471% </a:t>
                      </a:r>
                      <a:endParaRPr lang="en-CA"/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524">
                <a:tc>
                  <a:txBody>
                    <a:bodyPr/>
                    <a:lstStyle/>
                    <a:p>
                      <a:r>
                        <a:rPr lang="en-CA" dirty="0"/>
                        <a:t> Nitrous Oxide (N</a:t>
                      </a:r>
                      <a:r>
                        <a:rPr lang="en-CA" baseline="-25000" dirty="0"/>
                        <a:t>2</a:t>
                      </a:r>
                      <a:r>
                        <a:rPr lang="en-CA" dirty="0"/>
                        <a:t>O)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/>
                        <a:t> 285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/>
                        <a:t>12 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/>
                        <a:t>15 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/>
                        <a:t>312 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b="1"/>
                        <a:t>0.084%</a:t>
                      </a:r>
                      <a:r>
                        <a:rPr lang="en-CA"/>
                        <a:t> 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524">
                <a:tc>
                  <a:txBody>
                    <a:bodyPr/>
                    <a:lstStyle/>
                    <a:p>
                      <a:r>
                        <a:rPr lang="en-CA"/>
                        <a:t> Misc. gases ( CFC's, etc.)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/>
                        <a:t> 25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/>
                        <a:t>0 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/>
                        <a:t>2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/>
                        <a:t>27 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b="1"/>
                        <a:t>0.007%</a:t>
                      </a:r>
                      <a:r>
                        <a:rPr lang="en-CA"/>
                        <a:t> 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1524">
                <a:tc>
                  <a:txBody>
                    <a:bodyPr/>
                    <a:lstStyle/>
                    <a:p>
                      <a:pPr algn="ctr"/>
                      <a:r>
                        <a:rPr lang="en-CA"/>
                        <a:t> Total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/>
                        <a:t> 289,158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/>
                        <a:t>69,109 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/>
                        <a:t>12,217 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/>
                        <a:t>370,484 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dirty="0"/>
                        <a:t>100.00% 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2567" name="Picture 8" descr="http://www.geocraft.com/WVFossils/PageMill_Images/image267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1" y="3735388"/>
            <a:ext cx="3357563" cy="312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68" name="Rectangle 9"/>
          <p:cNvSpPr>
            <a:spLocks noChangeArrowheads="1"/>
          </p:cNvSpPr>
          <p:nvPr/>
        </p:nvSpPr>
        <p:spPr bwMode="auto">
          <a:xfrm>
            <a:off x="1738314" y="214313"/>
            <a:ext cx="8715375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500" b="1"/>
              <a:t>The Important Greenhouse Gases (except water vapor)</a:t>
            </a:r>
            <a:br>
              <a:rPr lang="en-US" sz="2500" b="1"/>
            </a:br>
            <a:r>
              <a:rPr lang="en-US" sz="2500" b="1"/>
              <a:t>U.S. Department of Energy</a:t>
            </a:r>
            <a:endParaRPr lang="en-CA" sz="2500" b="1"/>
          </a:p>
        </p:txBody>
      </p:sp>
      <p:sp>
        <p:nvSpPr>
          <p:cNvPr id="6" name="TextBox 5"/>
          <p:cNvSpPr txBox="1"/>
          <p:nvPr/>
        </p:nvSpPr>
        <p:spPr>
          <a:xfrm>
            <a:off x="5095876" y="3786188"/>
            <a:ext cx="5357813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CA" u="sng" dirty="0"/>
              <a:t>Think about it:</a:t>
            </a:r>
          </a:p>
          <a:p>
            <a:pPr marL="342900" indent="-342900">
              <a:buFontTx/>
              <a:buAutoNum type="arabicParenR"/>
              <a:defRPr/>
            </a:pPr>
            <a:r>
              <a:rPr lang="en-CA" dirty="0"/>
              <a:t>What is the most abundant gas?</a:t>
            </a:r>
          </a:p>
          <a:p>
            <a:pPr marL="342900" indent="-342900">
              <a:buFontTx/>
              <a:buAutoNum type="arabicParenR"/>
              <a:defRPr/>
            </a:pPr>
            <a:endParaRPr lang="en-CA" dirty="0"/>
          </a:p>
          <a:p>
            <a:pPr marL="342900" indent="-342900">
              <a:buFontTx/>
              <a:buAutoNum type="arabicParenR"/>
              <a:defRPr/>
            </a:pPr>
            <a:r>
              <a:rPr lang="en-CA" dirty="0"/>
              <a:t>Which gas do you think will have had the largest % increase (total) post industrial revolution?</a:t>
            </a:r>
          </a:p>
          <a:p>
            <a:pPr marL="342900" indent="-342900">
              <a:buFontTx/>
              <a:buAutoNum type="arabicParenR"/>
              <a:defRPr/>
            </a:pPr>
            <a:endParaRPr lang="en-CA" dirty="0"/>
          </a:p>
          <a:p>
            <a:pPr marL="342900" indent="-342900">
              <a:buFontTx/>
              <a:buAutoNum type="arabicParenR"/>
              <a:defRPr/>
            </a:pPr>
            <a:r>
              <a:rPr lang="en-CA" dirty="0"/>
              <a:t>Which has had the largest % increase (total) post industrial revolution?</a:t>
            </a:r>
          </a:p>
        </p:txBody>
      </p:sp>
    </p:spTree>
    <p:extLst>
      <p:ext uri="{BB962C8B-B14F-4D97-AF65-F5344CB8AC3E}">
        <p14:creationId xmlns:p14="http://schemas.microsoft.com/office/powerpoint/2010/main" val="2062187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2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1952625" y="71438"/>
            <a:ext cx="8229600" cy="1143000"/>
          </a:xfrm>
        </p:spPr>
        <p:txBody>
          <a:bodyPr/>
          <a:lstStyle/>
          <a:p>
            <a:r>
              <a:rPr lang="en-US" b="1"/>
              <a:t>The Remaining 5%</a:t>
            </a:r>
            <a:endParaRPr lang="en-CA" b="1"/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1738314" y="1117601"/>
            <a:ext cx="8715375" cy="4525963"/>
          </a:xfrm>
        </p:spPr>
        <p:txBody>
          <a:bodyPr/>
          <a:lstStyle/>
          <a:p>
            <a:r>
              <a:rPr lang="en-US"/>
              <a:t>Water vapor accounts for about 95% of Earth's greenhouse effect</a:t>
            </a:r>
            <a:endParaRPr lang="en-CA"/>
          </a:p>
          <a:p>
            <a:r>
              <a:rPr lang="en-US"/>
              <a:t>The remaining 5% is shown below.  These charts shows human influence on the remaining 5% of greenhouse gases</a:t>
            </a:r>
            <a:endParaRPr lang="en-CA"/>
          </a:p>
        </p:txBody>
      </p:sp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8563" y="3143250"/>
            <a:ext cx="5935662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986765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9144000" cy="1143000"/>
          </a:xfrm>
        </p:spPr>
        <p:txBody>
          <a:bodyPr/>
          <a:lstStyle/>
          <a:p>
            <a:r>
              <a:rPr lang="en-US" sz="2600" b="1"/>
              <a:t>Anthropogenic (man-made) Contribution to the "Greenhouse</a:t>
            </a:r>
            <a:br>
              <a:rPr lang="en-US" sz="2600" b="1"/>
            </a:br>
            <a:r>
              <a:rPr lang="en-US" sz="2600" b="1"/>
              <a:t>Effect," expressed as % of Total (water vapor INCLUDED)</a:t>
            </a:r>
            <a:endParaRPr lang="en-CA" sz="2600" b="1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881189" y="1357314"/>
          <a:ext cx="8358273" cy="4856125"/>
        </p:xfrm>
        <a:graphic>
          <a:graphicData uri="http://schemas.openxmlformats.org/drawingml/2006/table">
            <a:tbl>
              <a:tblPr/>
              <a:tblGrid>
                <a:gridCol w="19367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9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71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252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71163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Based on concentrations (ppb)</a:t>
                      </a:r>
                    </a:p>
                  </a:txBody>
                  <a:tcPr marL="6418" marR="6418" marT="6418" marB="64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dirty="0"/>
                        <a:t> % of Greenhouse Effect</a:t>
                      </a:r>
                    </a:p>
                  </a:txBody>
                  <a:tcPr marL="6418" marR="6418" marT="6418" marB="64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2000" b="1" dirty="0"/>
                    </a:p>
                    <a:p>
                      <a:pPr algn="ctr"/>
                      <a:r>
                        <a:rPr lang="en-CA" sz="2000" b="1" dirty="0"/>
                        <a:t>% Natural</a:t>
                      </a:r>
                    </a:p>
                  </a:txBody>
                  <a:tcPr marL="6418" marR="6418" marT="6418" marB="64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2000" b="1" dirty="0"/>
                    </a:p>
                    <a:p>
                      <a:pPr algn="ctr"/>
                      <a:r>
                        <a:rPr lang="en-CA" sz="2000" b="1" dirty="0"/>
                        <a:t>% Man-made</a:t>
                      </a:r>
                    </a:p>
                  </a:txBody>
                  <a:tcPr marL="6418" marR="6418" marT="6418" marB="64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557">
                <a:tc>
                  <a:txBody>
                    <a:bodyPr/>
                    <a:lstStyle/>
                    <a:p>
                      <a:r>
                        <a:rPr lang="en-CA" sz="2000"/>
                        <a:t> Water vapor</a:t>
                      </a:r>
                    </a:p>
                  </a:txBody>
                  <a:tcPr marL="6418" marR="6418" marT="6418" marB="64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000"/>
                        <a:t>95.000% </a:t>
                      </a:r>
                    </a:p>
                  </a:txBody>
                  <a:tcPr marL="6418" marR="6418" marT="6418" marB="64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000"/>
                        <a:t> 94.999%</a:t>
                      </a:r>
                    </a:p>
                  </a:txBody>
                  <a:tcPr marL="6418" marR="6418" marT="6418" marB="64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000" b="1"/>
                        <a:t>0.001%</a:t>
                      </a:r>
                      <a:r>
                        <a:rPr lang="en-CA" sz="2000"/>
                        <a:t> </a:t>
                      </a:r>
                    </a:p>
                  </a:txBody>
                  <a:tcPr marL="6418" marR="6418" marT="6418" marB="64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5527">
                <a:tc>
                  <a:txBody>
                    <a:bodyPr/>
                    <a:lstStyle/>
                    <a:p>
                      <a:r>
                        <a:rPr lang="en-CA" sz="2000" dirty="0"/>
                        <a:t> Carbon Dioxide (CO</a:t>
                      </a:r>
                      <a:r>
                        <a:rPr lang="en-CA" sz="2000" baseline="-25000" dirty="0"/>
                        <a:t>2</a:t>
                      </a:r>
                      <a:r>
                        <a:rPr lang="en-CA" sz="2000" dirty="0"/>
                        <a:t>)</a:t>
                      </a:r>
                    </a:p>
                  </a:txBody>
                  <a:tcPr marL="6418" marR="6418" marT="6418" marB="64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000"/>
                        <a:t>3.618% </a:t>
                      </a:r>
                    </a:p>
                  </a:txBody>
                  <a:tcPr marL="6418" marR="6418" marT="6418" marB="64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000"/>
                        <a:t> 3.502%</a:t>
                      </a:r>
                    </a:p>
                  </a:txBody>
                  <a:tcPr marL="6418" marR="6418" marT="6418" marB="64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000" b="1"/>
                        <a:t>0.117%</a:t>
                      </a:r>
                      <a:r>
                        <a:rPr lang="en-CA" sz="2000"/>
                        <a:t> </a:t>
                      </a:r>
                    </a:p>
                  </a:txBody>
                  <a:tcPr marL="6418" marR="6418" marT="6418" marB="64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557">
                <a:tc>
                  <a:txBody>
                    <a:bodyPr/>
                    <a:lstStyle/>
                    <a:p>
                      <a:r>
                        <a:rPr lang="en-CA" sz="2000" dirty="0"/>
                        <a:t> Methane (CH</a:t>
                      </a:r>
                      <a:r>
                        <a:rPr lang="en-CA" sz="2000" baseline="-25000" dirty="0"/>
                        <a:t>4</a:t>
                      </a:r>
                      <a:r>
                        <a:rPr lang="en-CA" sz="2000" dirty="0"/>
                        <a:t>)</a:t>
                      </a:r>
                    </a:p>
                  </a:txBody>
                  <a:tcPr marL="6418" marR="6418" marT="6418" marB="64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000"/>
                        <a:t>0.360% </a:t>
                      </a:r>
                    </a:p>
                  </a:txBody>
                  <a:tcPr marL="6418" marR="6418" marT="6418" marB="64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000"/>
                        <a:t> 0.294%</a:t>
                      </a:r>
                    </a:p>
                  </a:txBody>
                  <a:tcPr marL="6418" marR="6418" marT="6418" marB="64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000" b="1"/>
                        <a:t>0.066% </a:t>
                      </a:r>
                      <a:endParaRPr lang="en-CA" sz="2000"/>
                    </a:p>
                  </a:txBody>
                  <a:tcPr marL="6418" marR="6418" marT="6418" marB="64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5527">
                <a:tc>
                  <a:txBody>
                    <a:bodyPr/>
                    <a:lstStyle/>
                    <a:p>
                      <a:r>
                        <a:rPr lang="en-CA" sz="2000" dirty="0"/>
                        <a:t> Nitrous Oxide (N</a:t>
                      </a:r>
                      <a:r>
                        <a:rPr lang="en-CA" sz="2000" baseline="-25000" dirty="0"/>
                        <a:t>2</a:t>
                      </a:r>
                      <a:r>
                        <a:rPr lang="en-CA" sz="2000" dirty="0"/>
                        <a:t>O)</a:t>
                      </a:r>
                    </a:p>
                  </a:txBody>
                  <a:tcPr marL="6418" marR="6418" marT="6418" marB="64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000"/>
                        <a:t>0.950% </a:t>
                      </a:r>
                    </a:p>
                  </a:txBody>
                  <a:tcPr marL="6418" marR="6418" marT="6418" marB="64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000"/>
                        <a:t> 0.903%</a:t>
                      </a:r>
                    </a:p>
                  </a:txBody>
                  <a:tcPr marL="6418" marR="6418" marT="6418" marB="64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000" b="1"/>
                        <a:t>0.047%</a:t>
                      </a:r>
                      <a:r>
                        <a:rPr lang="en-CA" sz="2000"/>
                        <a:t> </a:t>
                      </a:r>
                    </a:p>
                  </a:txBody>
                  <a:tcPr marL="6418" marR="6418" marT="6418" marB="64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8007">
                <a:tc>
                  <a:txBody>
                    <a:bodyPr/>
                    <a:lstStyle/>
                    <a:p>
                      <a:r>
                        <a:rPr lang="en-CA" sz="2000"/>
                        <a:t> Misc. gases ( CFC's, etc.)</a:t>
                      </a:r>
                    </a:p>
                  </a:txBody>
                  <a:tcPr marL="6418" marR="6418" marT="6418" marB="64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000"/>
                        <a:t>0.072% </a:t>
                      </a:r>
                    </a:p>
                  </a:txBody>
                  <a:tcPr marL="6418" marR="6418" marT="6418" marB="64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000"/>
                        <a:t> 0.025%</a:t>
                      </a:r>
                    </a:p>
                  </a:txBody>
                  <a:tcPr marL="6418" marR="6418" marT="6418" marB="64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000" b="1" dirty="0"/>
                        <a:t>0.047%</a:t>
                      </a:r>
                      <a:r>
                        <a:rPr lang="en-CA" sz="2000" dirty="0"/>
                        <a:t> </a:t>
                      </a:r>
                    </a:p>
                  </a:txBody>
                  <a:tcPr marL="6418" marR="6418" marT="6418" marB="64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4316">
                <a:tc>
                  <a:txBody>
                    <a:bodyPr/>
                    <a:lstStyle/>
                    <a:p>
                      <a:pPr algn="r"/>
                      <a:r>
                        <a:rPr lang="en-CA" sz="2000"/>
                        <a:t> Total</a:t>
                      </a:r>
                    </a:p>
                  </a:txBody>
                  <a:tcPr marL="6418" marR="6418" marT="6418" marB="64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000"/>
                        <a:t>100.00% </a:t>
                      </a:r>
                    </a:p>
                  </a:txBody>
                  <a:tcPr marL="6418" marR="6418" marT="6418" marB="64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000"/>
                        <a:t> </a:t>
                      </a:r>
                      <a:r>
                        <a:rPr lang="en-CA" sz="2000" b="1"/>
                        <a:t>99.72</a:t>
                      </a:r>
                      <a:endParaRPr lang="en-CA" sz="2000"/>
                    </a:p>
                  </a:txBody>
                  <a:tcPr marL="6418" marR="6418" marT="6418" marB="64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000" b="1" dirty="0"/>
                        <a:t>0.28%</a:t>
                      </a:r>
                      <a:r>
                        <a:rPr lang="en-CA" sz="2000" dirty="0"/>
                        <a:t> </a:t>
                      </a:r>
                    </a:p>
                  </a:txBody>
                  <a:tcPr marL="6418" marR="6418" marT="6418" marB="64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9096375" y="5786438"/>
            <a:ext cx="1500188" cy="571500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61843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1952625" y="71438"/>
            <a:ext cx="8229600" cy="1143000"/>
          </a:xfrm>
        </p:spPr>
        <p:txBody>
          <a:bodyPr/>
          <a:lstStyle/>
          <a:p>
            <a:r>
              <a:rPr lang="en-US" b="1"/>
              <a:t>In Summary</a:t>
            </a:r>
            <a:endParaRPr lang="en-CA" b="1"/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1524001" y="1143000"/>
            <a:ext cx="5643563" cy="4097338"/>
          </a:xfrm>
        </p:spPr>
        <p:txBody>
          <a:bodyPr>
            <a:normAutofit fontScale="92500" lnSpcReduction="10000"/>
          </a:bodyPr>
          <a:lstStyle/>
          <a:p>
            <a:r>
              <a:rPr lang="en-US" sz="2400"/>
              <a:t> </a:t>
            </a:r>
            <a:r>
              <a:rPr lang="en-US" sz="2400" b="1"/>
              <a:t>Water vapor</a:t>
            </a:r>
            <a:r>
              <a:rPr lang="en-US" sz="2400"/>
              <a:t> which is responsible for </a:t>
            </a:r>
            <a:r>
              <a:rPr lang="en-US" sz="2400" b="1"/>
              <a:t>95%</a:t>
            </a:r>
            <a:r>
              <a:rPr lang="en-US" sz="2400"/>
              <a:t> of Earth's greenhouse effect, is </a:t>
            </a:r>
            <a:r>
              <a:rPr lang="en-US" sz="2400" b="1"/>
              <a:t>99.999% natural</a:t>
            </a:r>
            <a:r>
              <a:rPr lang="en-US" sz="2400"/>
              <a:t>. Even if we wanted to we can do nothing to change this.</a:t>
            </a:r>
          </a:p>
          <a:p>
            <a:endParaRPr lang="en-US" sz="2400"/>
          </a:p>
          <a:p>
            <a:r>
              <a:rPr lang="en-US" sz="2400"/>
              <a:t> </a:t>
            </a:r>
            <a:r>
              <a:rPr lang="en-US" sz="2400" b="1"/>
              <a:t>Anthropogenic </a:t>
            </a:r>
            <a:r>
              <a:rPr lang="en-US" sz="2400"/>
              <a:t>(man-made)</a:t>
            </a:r>
            <a:r>
              <a:rPr lang="en-US" sz="2400" b="1"/>
              <a:t> CO</a:t>
            </a:r>
            <a:r>
              <a:rPr lang="en-US" sz="2400" b="1" baseline="-25000"/>
              <a:t>2</a:t>
            </a:r>
            <a:r>
              <a:rPr lang="en-US" sz="2400"/>
              <a:t> contributions cause only about </a:t>
            </a:r>
            <a:r>
              <a:rPr lang="en-US" sz="2400" b="1"/>
              <a:t>0.117% </a:t>
            </a:r>
            <a:r>
              <a:rPr lang="en-US" sz="2400"/>
              <a:t>of Earth's </a:t>
            </a:r>
            <a:r>
              <a:rPr lang="en-US" sz="2400" b="1"/>
              <a:t>greenhouse effect.</a:t>
            </a:r>
          </a:p>
          <a:p>
            <a:endParaRPr lang="en-US" sz="2400" b="1"/>
          </a:p>
          <a:p>
            <a:r>
              <a:rPr lang="en-US" sz="2400"/>
              <a:t>Adding up all </a:t>
            </a:r>
            <a:r>
              <a:rPr lang="en-US" sz="2400" b="1"/>
              <a:t>anthropogenic</a:t>
            </a:r>
            <a:r>
              <a:rPr lang="en-US" sz="2400"/>
              <a:t> greenhouse gas sources, </a:t>
            </a:r>
            <a:r>
              <a:rPr lang="en-US" sz="2400" b="1" u="sng"/>
              <a:t>the total human contribution to the greenhouse effect is around 0.28% .</a:t>
            </a:r>
            <a:endParaRPr lang="en-US" sz="2400"/>
          </a:p>
          <a:p>
            <a:endParaRPr lang="en-CA" sz="2400"/>
          </a:p>
        </p:txBody>
      </p:sp>
      <p:pic>
        <p:nvPicPr>
          <p:cNvPr id="27652" name="Picture 2" descr="http://www.geocraft.com/WVFossils/PageMill_Images/image270f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0439" y="2071689"/>
            <a:ext cx="3000375" cy="266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6310314" y="3857625"/>
            <a:ext cx="4357687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42070287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1331</TotalTime>
  <Words>530</Words>
  <Application>Microsoft Office PowerPoint</Application>
  <PresentationFormat>Widescreen</PresentationFormat>
  <Paragraphs>161</Paragraphs>
  <Slides>20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The Greenhouse Effect &amp; Climate Change </vt:lpstr>
      <vt:lpstr>Weather vs. Climate</vt:lpstr>
      <vt:lpstr>How does the Greenhouse Effect work?</vt:lpstr>
      <vt:lpstr>PowerPoint Presentation</vt:lpstr>
      <vt:lpstr>PowerPoint Presentation</vt:lpstr>
      <vt:lpstr>PowerPoint Presentation</vt:lpstr>
      <vt:lpstr>What is a Greenhouse Gas?</vt:lpstr>
      <vt:lpstr>Infrared (long-wave) Radiation</vt:lpstr>
      <vt:lpstr>Greenhouse Gases</vt:lpstr>
      <vt:lpstr>Greenhouse Gases</vt:lpstr>
      <vt:lpstr>PowerPoint Presentation</vt:lpstr>
      <vt:lpstr>Enhanced Greenhouse Effect  (Human impact on the Greenhouse Effect)</vt:lpstr>
      <vt:lpstr>Water Vapour (H20)  (95% of Earth’s greenhouse effect) </vt:lpstr>
      <vt:lpstr>Carbon Dioxide (CO2)</vt:lpstr>
      <vt:lpstr>Nitrous oxide (N20)</vt:lpstr>
      <vt:lpstr>Methane (CH4)</vt:lpstr>
      <vt:lpstr>PowerPoint Presentation</vt:lpstr>
      <vt:lpstr>The Remaining 5%</vt:lpstr>
      <vt:lpstr>Anthropogenic (man-made) Contribution to the "Greenhouse Effect," expressed as % of Total (water vapor INCLUDED)</vt:lpstr>
      <vt:lpstr>In Summary</vt:lpstr>
    </vt:vector>
  </TitlesOfParts>
  <Company>SCCS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6.2 Air Pollution</dc:title>
  <dc:creator>SCCS Teacher</dc:creator>
  <cp:lastModifiedBy> </cp:lastModifiedBy>
  <cp:revision>18</cp:revision>
  <dcterms:created xsi:type="dcterms:W3CDTF">2018-04-24T16:00:01Z</dcterms:created>
  <dcterms:modified xsi:type="dcterms:W3CDTF">2019-05-22T23:12:16Z</dcterms:modified>
</cp:coreProperties>
</file>