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5" r:id="rId4"/>
    <p:sldId id="258" r:id="rId5"/>
    <p:sldId id="261" r:id="rId6"/>
    <p:sldId id="259" r:id="rId7"/>
    <p:sldId id="260" r:id="rId8"/>
    <p:sldId id="267" r:id="rId9"/>
    <p:sldId id="271" r:id="rId10"/>
    <p:sldId id="269" r:id="rId11"/>
    <p:sldId id="27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116" autoAdjust="0"/>
  </p:normalViewPr>
  <p:slideViewPr>
    <p:cSldViewPr>
      <p:cViewPr varScale="1">
        <p:scale>
          <a:sx n="42" d="100"/>
          <a:sy n="42" d="100"/>
        </p:scale>
        <p:origin x="60" y="5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FB1B0E-E860-49BE-844C-BD7B8EDF3E5B}" type="datetimeFigureOut">
              <a:rPr lang="en-US" smtClean="0"/>
              <a:t>1/7/2019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71DCD0-21F8-420E-AED4-8513DC075102}" type="slidenum">
              <a:rPr lang="en-US" smtClean="0"/>
              <a:t>‹#›</a:t>
            </a:fld>
            <a:endParaRPr lang="en-US"/>
          </a:p>
        </p:txBody>
      </p:sp>
    </p:spTree>
    <p:extLst>
      <p:ext uri="{BB962C8B-B14F-4D97-AF65-F5344CB8AC3E}">
        <p14:creationId xmlns:p14="http://schemas.microsoft.com/office/powerpoint/2010/main" val="1448657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Carbon dioxide diffuses</a:t>
            </a:r>
            <a:r>
              <a:rPr lang="en-US" baseline="0" dirty="0" smtClean="0"/>
              <a:t> along a concentration gradient, moving from a high concentration to a low concentration</a:t>
            </a:r>
          </a:p>
          <a:p>
            <a:r>
              <a:rPr lang="en-US" baseline="0" dirty="0" smtClean="0"/>
              <a:t>Even though there are 36,000 </a:t>
            </a:r>
            <a:r>
              <a:rPr lang="en-US" baseline="0" dirty="0" err="1" smtClean="0"/>
              <a:t>Gt</a:t>
            </a:r>
            <a:r>
              <a:rPr lang="en-US" baseline="0" dirty="0" smtClean="0"/>
              <a:t> in the ocean the ocean is vast so the carbon dioxide is presently in a lower concentration than in the atmosphere.  That is why there is more CO2 moving into the ocean from the atmosphere than moving out.</a:t>
            </a:r>
            <a:endParaRPr lang="en-US" dirty="0" smtClean="0"/>
          </a:p>
          <a:p>
            <a:r>
              <a:rPr lang="en-US" baseline="0" dirty="0" smtClean="0"/>
              <a:t>Flows is what changes between reservoirs</a:t>
            </a:r>
          </a:p>
          <a:p>
            <a:r>
              <a:rPr lang="en-US" baseline="0" dirty="0" smtClean="0"/>
              <a:t>Stocks is what is presently held in the reservoir</a:t>
            </a:r>
          </a:p>
          <a:p>
            <a:r>
              <a:rPr lang="en-US" baseline="0" dirty="0" smtClean="0"/>
              <a:t>Note the greater amount of carbon moving into the ocean compared to out of the ocean</a:t>
            </a:r>
          </a:p>
          <a:p>
            <a:r>
              <a:rPr lang="en-US" baseline="0" dirty="0" smtClean="0"/>
              <a:t>Note all fluxes are in two directions except for the burning of fossil fuels (making the fossil fuels is too slow to be considered here)</a:t>
            </a:r>
            <a:endParaRPr lang="en-US" dirty="0" smtClean="0"/>
          </a:p>
          <a:p>
            <a:endParaRPr lang="en-US" dirty="0" smtClean="0"/>
          </a:p>
          <a:p>
            <a:r>
              <a:rPr lang="en-US" dirty="0" smtClean="0"/>
              <a:t>http://www.arm.gov/news/features/post/15256</a:t>
            </a:r>
          </a:p>
          <a:p>
            <a:r>
              <a:rPr lang="en-US" dirty="0" smtClean="0"/>
              <a:t>ARM Climate</a:t>
            </a:r>
            <a:r>
              <a:rPr lang="en-US" baseline="0" dirty="0" smtClean="0"/>
              <a:t> Research Facilities</a:t>
            </a:r>
          </a:p>
          <a:p>
            <a:r>
              <a:rPr lang="en-US" baseline="0" dirty="0" err="1" smtClean="0"/>
              <a:t>Gt</a:t>
            </a:r>
            <a:r>
              <a:rPr lang="en-US" baseline="0" dirty="0" smtClean="0"/>
              <a:t>/</a:t>
            </a:r>
            <a:r>
              <a:rPr lang="en-US" baseline="0" dirty="0" err="1" smtClean="0"/>
              <a:t>yr</a:t>
            </a:r>
            <a:r>
              <a:rPr lang="en-US" baseline="0" dirty="0" smtClean="0"/>
              <a:t> = </a:t>
            </a:r>
            <a:r>
              <a:rPr lang="en-US" baseline="0" dirty="0" err="1" smtClean="0"/>
              <a:t>giga</a:t>
            </a:r>
            <a:r>
              <a:rPr lang="en-US" baseline="0" dirty="0" smtClean="0"/>
              <a:t> tons per year</a:t>
            </a:r>
          </a:p>
        </p:txBody>
      </p:sp>
      <p:sp>
        <p:nvSpPr>
          <p:cNvPr id="4" name="Slide Number Placeholder 3"/>
          <p:cNvSpPr>
            <a:spLocks noGrp="1"/>
          </p:cNvSpPr>
          <p:nvPr>
            <p:ph type="sldNum" sz="quarter" idx="10"/>
          </p:nvPr>
        </p:nvSpPr>
        <p:spPr/>
        <p:txBody>
          <a:bodyPr/>
          <a:lstStyle/>
          <a:p>
            <a:fld id="{4271DCD0-21F8-420E-AED4-8513DC075102}" type="slidenum">
              <a:rPr lang="en-US" smtClean="0"/>
              <a:t>2</a:t>
            </a:fld>
            <a:endParaRPr lang="en-US"/>
          </a:p>
        </p:txBody>
      </p:sp>
    </p:spTree>
    <p:extLst>
      <p:ext uri="{BB962C8B-B14F-4D97-AF65-F5344CB8AC3E}">
        <p14:creationId xmlns:p14="http://schemas.microsoft.com/office/powerpoint/2010/main" val="2132776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decrease</a:t>
            </a:r>
            <a:r>
              <a:rPr lang="en-US" baseline="0" dirty="0" smtClean="0"/>
              <a:t> of 1 pH unit represents a 10-fold increase in H+ ions compared to OH</a:t>
            </a:r>
            <a:r>
              <a:rPr lang="en-US" baseline="30000" dirty="0" smtClean="0"/>
              <a:t>-</a:t>
            </a:r>
            <a:r>
              <a:rPr lang="en-US" baseline="0" dirty="0" smtClean="0"/>
              <a:t> ions</a:t>
            </a:r>
          </a:p>
          <a:p>
            <a:r>
              <a:rPr lang="en-US" baseline="0" dirty="0" smtClean="0"/>
              <a:t>A decrease of 2 pH units represents a 100-fold increase in H+ ions compared to OH</a:t>
            </a:r>
            <a:r>
              <a:rPr lang="en-US" baseline="30000" dirty="0" smtClean="0"/>
              <a:t>-</a:t>
            </a:r>
            <a:r>
              <a:rPr lang="en-US" baseline="0" dirty="0" smtClean="0"/>
              <a:t> ions</a:t>
            </a:r>
          </a:p>
          <a:p>
            <a:r>
              <a:rPr lang="en-US" baseline="0" dirty="0" smtClean="0"/>
              <a:t>pH scale is </a:t>
            </a:r>
            <a:r>
              <a:rPr lang="en-US" baseline="0" dirty="0" err="1" smtClean="0"/>
              <a:t>dimentionless</a:t>
            </a:r>
            <a:r>
              <a:rPr lang="en-US" baseline="0" dirty="0" smtClean="0"/>
              <a:t> (no units) because it’s a ratio of H+ to OH- ions (for our purposes; there are other acid definitions in chemistry)</a:t>
            </a:r>
            <a:endParaRPr lang="en-US" dirty="0"/>
          </a:p>
        </p:txBody>
      </p:sp>
      <p:sp>
        <p:nvSpPr>
          <p:cNvPr id="4" name="Slide Number Placeholder 3"/>
          <p:cNvSpPr>
            <a:spLocks noGrp="1"/>
          </p:cNvSpPr>
          <p:nvPr>
            <p:ph type="sldNum" sz="quarter" idx="10"/>
          </p:nvPr>
        </p:nvSpPr>
        <p:spPr/>
        <p:txBody>
          <a:bodyPr/>
          <a:lstStyle/>
          <a:p>
            <a:fld id="{4271DCD0-21F8-420E-AED4-8513DC075102}" type="slidenum">
              <a:rPr lang="en-US" smtClean="0"/>
              <a:t>3</a:t>
            </a:fld>
            <a:endParaRPr lang="en-US"/>
          </a:p>
        </p:txBody>
      </p:sp>
    </p:spTree>
    <p:extLst>
      <p:ext uri="{BB962C8B-B14F-4D97-AF65-F5344CB8AC3E}">
        <p14:creationId xmlns:p14="http://schemas.microsoft.com/office/powerpoint/2010/main" val="938431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http://www.pmel.noaa.gov/co2/story/Ocean+Acidification</a:t>
            </a:r>
          </a:p>
          <a:p>
            <a:r>
              <a:rPr lang="en-US" dirty="0" smtClean="0"/>
              <a:t>The higher concentration of carbon dioxide in the water results in fewer</a:t>
            </a:r>
            <a:r>
              <a:rPr lang="en-US" baseline="0" dirty="0" smtClean="0"/>
              <a:t> carbonate ions available to make shells; the carbonate ions become bicarbonate ions</a:t>
            </a:r>
            <a:endParaRPr lang="en-US" dirty="0"/>
          </a:p>
        </p:txBody>
      </p:sp>
      <p:sp>
        <p:nvSpPr>
          <p:cNvPr id="4" name="Slide Number Placeholder 3"/>
          <p:cNvSpPr>
            <a:spLocks noGrp="1"/>
          </p:cNvSpPr>
          <p:nvPr>
            <p:ph type="sldNum" sz="quarter" idx="10"/>
          </p:nvPr>
        </p:nvSpPr>
        <p:spPr/>
        <p:txBody>
          <a:bodyPr/>
          <a:lstStyle/>
          <a:p>
            <a:fld id="{4271DCD0-21F8-420E-AED4-8513DC075102}" type="slidenum">
              <a:rPr lang="en-US" smtClean="0"/>
              <a:t>4</a:t>
            </a:fld>
            <a:endParaRPr lang="en-US"/>
          </a:p>
        </p:txBody>
      </p:sp>
    </p:spTree>
    <p:extLst>
      <p:ext uri="{BB962C8B-B14F-4D97-AF65-F5344CB8AC3E}">
        <p14:creationId xmlns:p14="http://schemas.microsoft.com/office/powerpoint/2010/main" val="823287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Pteropods are marine planktonic (drifting)</a:t>
            </a:r>
            <a:r>
              <a:rPr lang="en-US" baseline="0" dirty="0" smtClean="0"/>
              <a:t> and nektonic (can swim against a current) </a:t>
            </a:r>
            <a:r>
              <a:rPr lang="en-US" dirty="0" smtClean="0"/>
              <a:t>mollusks</a:t>
            </a:r>
          </a:p>
          <a:p>
            <a:r>
              <a:rPr lang="en-US" dirty="0" smtClean="0"/>
              <a:t>The shells are composed of the aragonite form of calcium carbonate and may be more sensitive to acidification </a:t>
            </a:r>
          </a:p>
          <a:p>
            <a:r>
              <a:rPr lang="en-US" dirty="0" smtClean="0"/>
              <a:t>They range in size from a bean to a tennis ball</a:t>
            </a:r>
          </a:p>
          <a:p>
            <a:r>
              <a:rPr lang="en-US" dirty="0" smtClean="0"/>
              <a:t>Click on the right photo to see the dissolving of the </a:t>
            </a:r>
            <a:r>
              <a:rPr lang="en-US" dirty="0" err="1" smtClean="0"/>
              <a:t>pteropod</a:t>
            </a:r>
            <a:r>
              <a:rPr lang="en-US" dirty="0" smtClean="0"/>
              <a:t> shell</a:t>
            </a:r>
          </a:p>
          <a:p>
            <a:r>
              <a:rPr lang="en-US" dirty="0" smtClean="0"/>
              <a:t>http://upload.wikimedia.org/wikipedia/commons/transcoded/c/c5/Impacts_of_ocean_acidification_%28NOAA_EVL%29.webm/Impacts_of_ocean_acidification_%28NOAA_EVL%29.webm.480p.webm</a:t>
            </a:r>
            <a:endParaRPr lang="en-US" dirty="0"/>
          </a:p>
        </p:txBody>
      </p:sp>
      <p:sp>
        <p:nvSpPr>
          <p:cNvPr id="4" name="Slide Number Placeholder 3"/>
          <p:cNvSpPr>
            <a:spLocks noGrp="1"/>
          </p:cNvSpPr>
          <p:nvPr>
            <p:ph type="sldNum" sz="quarter" idx="10"/>
          </p:nvPr>
        </p:nvSpPr>
        <p:spPr/>
        <p:txBody>
          <a:bodyPr/>
          <a:lstStyle/>
          <a:p>
            <a:fld id="{4271DCD0-21F8-420E-AED4-8513DC075102}" type="slidenum">
              <a:rPr lang="en-US" smtClean="0"/>
              <a:t>6</a:t>
            </a:fld>
            <a:endParaRPr lang="en-US"/>
          </a:p>
        </p:txBody>
      </p:sp>
    </p:spTree>
    <p:extLst>
      <p:ext uri="{BB962C8B-B14F-4D97-AF65-F5344CB8AC3E}">
        <p14:creationId xmlns:p14="http://schemas.microsoft.com/office/powerpoint/2010/main" val="2744714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the right photo to go to the NOAA video showing how these </a:t>
            </a:r>
            <a:r>
              <a:rPr lang="en-US" dirty="0" err="1" smtClean="0"/>
              <a:t>pteropods</a:t>
            </a:r>
            <a:r>
              <a:rPr lang="en-US" dirty="0" smtClean="0"/>
              <a:t>’ swimming ability is negatively affected</a:t>
            </a:r>
          </a:p>
          <a:p>
            <a:r>
              <a:rPr lang="en-US" dirty="0" smtClean="0"/>
              <a:t>http://www.noaanews.noaa.gov/stories2014/20140430_oceanacidification.html</a:t>
            </a:r>
          </a:p>
          <a:p>
            <a:r>
              <a:rPr lang="en-US" dirty="0" smtClean="0"/>
              <a:t>Pteropods</a:t>
            </a:r>
            <a:r>
              <a:rPr lang="en-US" baseline="0" dirty="0" smtClean="0"/>
              <a:t> are one of the clearest pieces of evidence that ocean acidification is affecting marine organisms directly</a:t>
            </a:r>
          </a:p>
          <a:p>
            <a:r>
              <a:rPr lang="en-US" baseline="0" dirty="0" smtClean="0"/>
              <a:t>Pteropods this shows how the healthy one on the left can be degraded to the weaker-shelled version on the right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271DCD0-21F8-420E-AED4-8513DC075102}" type="slidenum">
              <a:rPr lang="en-US" smtClean="0"/>
              <a:t>7</a:t>
            </a:fld>
            <a:endParaRPr lang="en-US"/>
          </a:p>
        </p:txBody>
      </p:sp>
    </p:spTree>
    <p:extLst>
      <p:ext uri="{BB962C8B-B14F-4D97-AF65-F5344CB8AC3E}">
        <p14:creationId xmlns:p14="http://schemas.microsoft.com/office/powerpoint/2010/main" val="823287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shows how plankton,</a:t>
            </a:r>
            <a:r>
              <a:rPr lang="en-US" baseline="0" dirty="0" smtClean="0"/>
              <a:t> zooplankton (like small </a:t>
            </a:r>
            <a:r>
              <a:rPr lang="en-US" baseline="0" dirty="0" err="1" smtClean="0"/>
              <a:t>pteropods</a:t>
            </a:r>
            <a:r>
              <a:rPr lang="en-US" baseline="0" dirty="0" smtClean="0"/>
              <a:t>), are important food resources for fishes, and other large marine organisms</a:t>
            </a:r>
            <a:endParaRPr lang="en-US" dirty="0"/>
          </a:p>
        </p:txBody>
      </p:sp>
      <p:sp>
        <p:nvSpPr>
          <p:cNvPr id="4" name="Slide Number Placeholder 3"/>
          <p:cNvSpPr>
            <a:spLocks noGrp="1"/>
          </p:cNvSpPr>
          <p:nvPr>
            <p:ph type="sldNum" sz="quarter" idx="10"/>
          </p:nvPr>
        </p:nvSpPr>
        <p:spPr/>
        <p:txBody>
          <a:bodyPr/>
          <a:lstStyle/>
          <a:p>
            <a:fld id="{4271DCD0-21F8-420E-AED4-8513DC075102}" type="slidenum">
              <a:rPr lang="en-US" smtClean="0"/>
              <a:t>8</a:t>
            </a:fld>
            <a:endParaRPr lang="en-US"/>
          </a:p>
        </p:txBody>
      </p:sp>
    </p:spTree>
    <p:extLst>
      <p:ext uri="{BB962C8B-B14F-4D97-AF65-F5344CB8AC3E}">
        <p14:creationId xmlns:p14="http://schemas.microsoft.com/office/powerpoint/2010/main" val="2358734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Coccolithophores</a:t>
            </a:r>
            <a:r>
              <a:rPr lang="en-US" baseline="0" dirty="0" smtClean="0"/>
              <a:t>  microscopic plankton important in the base of the food chain</a:t>
            </a:r>
          </a:p>
          <a:p>
            <a:r>
              <a:rPr lang="en-US" dirty="0" smtClean="0"/>
              <a:t>May not be as affected by acidification because of the</a:t>
            </a:r>
            <a:r>
              <a:rPr lang="en-US" baseline="0" dirty="0" smtClean="0"/>
              <a:t> chemical make-up of their shells</a:t>
            </a:r>
          </a:p>
          <a:p>
            <a:endParaRPr lang="en-US" dirty="0" smtClean="0"/>
          </a:p>
          <a:p>
            <a:r>
              <a:rPr lang="en-US" dirty="0" smtClean="0"/>
              <a:t>http://shadow.eas.gatech.edu/~kcobb/ocean_acid/Kroeker%20et%20al%202010.pdf (reading)</a:t>
            </a:r>
          </a:p>
          <a:p>
            <a:endParaRPr lang="en-US" dirty="0" smtClean="0"/>
          </a:p>
          <a:p>
            <a:r>
              <a:rPr lang="en-US" dirty="0" smtClean="0"/>
              <a:t>http://simple.wikipedia.org/wiki/Coccolith#mediaviewer/File:Coccolithophore_bloom.jpg</a:t>
            </a:r>
            <a:endParaRPr lang="en-US" dirty="0"/>
          </a:p>
        </p:txBody>
      </p:sp>
      <p:sp>
        <p:nvSpPr>
          <p:cNvPr id="4" name="Slide Number Placeholder 3"/>
          <p:cNvSpPr>
            <a:spLocks noGrp="1"/>
          </p:cNvSpPr>
          <p:nvPr>
            <p:ph type="sldNum" sz="quarter" idx="10"/>
          </p:nvPr>
        </p:nvSpPr>
        <p:spPr/>
        <p:txBody>
          <a:bodyPr/>
          <a:lstStyle/>
          <a:p>
            <a:fld id="{4271DCD0-21F8-420E-AED4-8513DC075102}" type="slidenum">
              <a:rPr lang="en-US" smtClean="0"/>
              <a:t>9</a:t>
            </a:fld>
            <a:endParaRPr lang="en-US"/>
          </a:p>
        </p:txBody>
      </p:sp>
    </p:spTree>
    <p:extLst>
      <p:ext uri="{BB962C8B-B14F-4D97-AF65-F5344CB8AC3E}">
        <p14:creationId xmlns:p14="http://schemas.microsoft.com/office/powerpoint/2010/main" val="230161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https://www.youtube.com/watch?v=Wo-bHt1bOsw</a:t>
            </a:r>
          </a:p>
          <a:p>
            <a:r>
              <a:rPr lang="en-US" dirty="0" smtClean="0"/>
              <a:t>A high interest video that wraps up the issue of ocean acidification</a:t>
            </a:r>
            <a:r>
              <a:rPr lang="en-US" baseline="0" dirty="0" smtClean="0"/>
              <a:t> and adds the human impact of ocean acidification.</a:t>
            </a:r>
            <a:endParaRPr lang="en-US" dirty="0"/>
          </a:p>
        </p:txBody>
      </p:sp>
      <p:sp>
        <p:nvSpPr>
          <p:cNvPr id="4" name="Slide Number Placeholder 3"/>
          <p:cNvSpPr>
            <a:spLocks noGrp="1"/>
          </p:cNvSpPr>
          <p:nvPr>
            <p:ph type="sldNum" sz="quarter" idx="10"/>
          </p:nvPr>
        </p:nvSpPr>
        <p:spPr/>
        <p:txBody>
          <a:bodyPr/>
          <a:lstStyle/>
          <a:p>
            <a:fld id="{4271DCD0-21F8-420E-AED4-8513DC075102}" type="slidenum">
              <a:rPr lang="en-US" smtClean="0"/>
              <a:t>10</a:t>
            </a:fld>
            <a:endParaRPr lang="en-US"/>
          </a:p>
        </p:txBody>
      </p:sp>
    </p:spTree>
    <p:extLst>
      <p:ext uri="{BB962C8B-B14F-4D97-AF65-F5344CB8AC3E}">
        <p14:creationId xmlns:p14="http://schemas.microsoft.com/office/powerpoint/2010/main" val="596668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 final note emphasizing</a:t>
            </a:r>
            <a:r>
              <a:rPr lang="en-US" baseline="0" dirty="0" smtClean="0"/>
              <a:t> how the earth doesn’t care what we do to it.  It will be here long after we are gone.  But we need to be good stewards of our environment to ensure a good quality of life for us and </a:t>
            </a:r>
            <a:r>
              <a:rPr lang="en-US" baseline="0" smtClean="0"/>
              <a:t>our children.</a:t>
            </a:r>
            <a:endParaRPr lang="en-US"/>
          </a:p>
        </p:txBody>
      </p:sp>
      <p:sp>
        <p:nvSpPr>
          <p:cNvPr id="4" name="Slide Number Placeholder 3"/>
          <p:cNvSpPr>
            <a:spLocks noGrp="1"/>
          </p:cNvSpPr>
          <p:nvPr>
            <p:ph type="sldNum" sz="quarter" idx="10"/>
          </p:nvPr>
        </p:nvSpPr>
        <p:spPr/>
        <p:txBody>
          <a:bodyPr/>
          <a:lstStyle/>
          <a:p>
            <a:fld id="{4271DCD0-21F8-420E-AED4-8513DC075102}" type="slidenum">
              <a:rPr lang="en-US" smtClean="0"/>
              <a:t>11</a:t>
            </a:fld>
            <a:endParaRPr lang="en-US"/>
          </a:p>
        </p:txBody>
      </p:sp>
    </p:spTree>
    <p:extLst>
      <p:ext uri="{BB962C8B-B14F-4D97-AF65-F5344CB8AC3E}">
        <p14:creationId xmlns:p14="http://schemas.microsoft.com/office/powerpoint/2010/main" val="238190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8A86F1-28CB-4F9C-969B-E8EA9262BC96}" type="datetime1">
              <a:rPr lang="en-US" smtClean="0"/>
              <a:t>1/7/2019</a:t>
            </a:fld>
            <a:endParaRPr lang="en-US"/>
          </a:p>
        </p:txBody>
      </p:sp>
      <p:sp>
        <p:nvSpPr>
          <p:cNvPr id="5" name="Footer Placeholder 4"/>
          <p:cNvSpPr>
            <a:spLocks noGrp="1"/>
          </p:cNvSpPr>
          <p:nvPr>
            <p:ph type="ftr" sz="quarter" idx="11"/>
          </p:nvPr>
        </p:nvSpPr>
        <p:spPr/>
        <p:txBody>
          <a:bodyPr/>
          <a:lstStyle/>
          <a:p>
            <a:r>
              <a:rPr lang="en-US" smtClean="0"/>
              <a:t>© Copyright 2014 - all rights reserved www.cpalms.org</a:t>
            </a:r>
            <a:endParaRPr lang="en-US"/>
          </a:p>
        </p:txBody>
      </p:sp>
      <p:sp>
        <p:nvSpPr>
          <p:cNvPr id="6" name="Slide Number Placeholder 5"/>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1055299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63ACD-D274-4409-AB5F-2E9970C31900}" type="datetime1">
              <a:rPr lang="en-US" smtClean="0"/>
              <a:t>1/7/2019</a:t>
            </a:fld>
            <a:endParaRPr lang="en-US"/>
          </a:p>
        </p:txBody>
      </p:sp>
      <p:sp>
        <p:nvSpPr>
          <p:cNvPr id="5" name="Footer Placeholder 4"/>
          <p:cNvSpPr>
            <a:spLocks noGrp="1"/>
          </p:cNvSpPr>
          <p:nvPr>
            <p:ph type="ftr" sz="quarter" idx="11"/>
          </p:nvPr>
        </p:nvSpPr>
        <p:spPr/>
        <p:txBody>
          <a:bodyPr/>
          <a:lstStyle/>
          <a:p>
            <a:r>
              <a:rPr lang="en-US" smtClean="0"/>
              <a:t>© Copyright 2014 - all rights reserved www.cpalms.org</a:t>
            </a:r>
            <a:endParaRPr lang="en-US"/>
          </a:p>
        </p:txBody>
      </p:sp>
      <p:sp>
        <p:nvSpPr>
          <p:cNvPr id="6" name="Slide Number Placeholder 5"/>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2465282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EC63F3-9ED0-4EB5-A6F5-1F28C0DF0668}" type="datetime1">
              <a:rPr lang="en-US" smtClean="0"/>
              <a:t>1/7/2019</a:t>
            </a:fld>
            <a:endParaRPr lang="en-US"/>
          </a:p>
        </p:txBody>
      </p:sp>
      <p:sp>
        <p:nvSpPr>
          <p:cNvPr id="5" name="Footer Placeholder 4"/>
          <p:cNvSpPr>
            <a:spLocks noGrp="1"/>
          </p:cNvSpPr>
          <p:nvPr>
            <p:ph type="ftr" sz="quarter" idx="11"/>
          </p:nvPr>
        </p:nvSpPr>
        <p:spPr/>
        <p:txBody>
          <a:bodyPr/>
          <a:lstStyle/>
          <a:p>
            <a:r>
              <a:rPr lang="en-US" smtClean="0"/>
              <a:t>© Copyright 2014 - all rights reserved www.cpalms.org</a:t>
            </a:r>
            <a:endParaRPr lang="en-US"/>
          </a:p>
        </p:txBody>
      </p:sp>
      <p:sp>
        <p:nvSpPr>
          <p:cNvPr id="6" name="Slide Number Placeholder 5"/>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2801177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9AC737-7C7A-464E-9008-2B3B2B067119}" type="datetime1">
              <a:rPr lang="en-US" smtClean="0"/>
              <a:t>1/7/2019</a:t>
            </a:fld>
            <a:endParaRPr lang="en-US"/>
          </a:p>
        </p:txBody>
      </p:sp>
      <p:sp>
        <p:nvSpPr>
          <p:cNvPr id="6" name="Footer Placeholder 5"/>
          <p:cNvSpPr>
            <a:spLocks noGrp="1"/>
          </p:cNvSpPr>
          <p:nvPr>
            <p:ph type="ftr" sz="quarter" idx="11"/>
          </p:nvPr>
        </p:nvSpPr>
        <p:spPr/>
        <p:txBody>
          <a:bodyPr/>
          <a:lstStyle/>
          <a:p>
            <a:r>
              <a:rPr lang="en-US" smtClean="0"/>
              <a:t>© Copyright 2014 - all rights reserved www.cpalms.org</a:t>
            </a:r>
            <a:endParaRPr lang="en-US"/>
          </a:p>
        </p:txBody>
      </p:sp>
      <p:sp>
        <p:nvSpPr>
          <p:cNvPr id="7" name="Slide Number Placeholder 6"/>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135058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EA3C8D-9761-4261-AB6D-95169B74BDDF}" type="datetime1">
              <a:rPr lang="en-US" smtClean="0"/>
              <a:t>1/7/2019</a:t>
            </a:fld>
            <a:endParaRPr lang="en-US"/>
          </a:p>
        </p:txBody>
      </p:sp>
      <p:sp>
        <p:nvSpPr>
          <p:cNvPr id="8" name="Footer Placeholder 7"/>
          <p:cNvSpPr>
            <a:spLocks noGrp="1"/>
          </p:cNvSpPr>
          <p:nvPr>
            <p:ph type="ftr" sz="quarter" idx="11"/>
          </p:nvPr>
        </p:nvSpPr>
        <p:spPr/>
        <p:txBody>
          <a:bodyPr/>
          <a:lstStyle/>
          <a:p>
            <a:r>
              <a:rPr lang="en-US" smtClean="0"/>
              <a:t>© Copyright 2014 - all rights reserved www.cpalms.org</a:t>
            </a:r>
            <a:endParaRPr lang="en-US"/>
          </a:p>
        </p:txBody>
      </p:sp>
      <p:sp>
        <p:nvSpPr>
          <p:cNvPr id="9" name="Slide Number Placeholder 8"/>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3950149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C1399C-FD35-4274-8FF4-76F2367B7C2E}" type="datetime1">
              <a:rPr lang="en-US" smtClean="0"/>
              <a:t>1/7/2019</a:t>
            </a:fld>
            <a:endParaRPr lang="en-US"/>
          </a:p>
        </p:txBody>
      </p:sp>
      <p:sp>
        <p:nvSpPr>
          <p:cNvPr id="4" name="Footer Placeholder 3"/>
          <p:cNvSpPr>
            <a:spLocks noGrp="1"/>
          </p:cNvSpPr>
          <p:nvPr>
            <p:ph type="ftr" sz="quarter" idx="11"/>
          </p:nvPr>
        </p:nvSpPr>
        <p:spPr/>
        <p:txBody>
          <a:bodyPr/>
          <a:lstStyle/>
          <a:p>
            <a:r>
              <a:rPr lang="en-US" smtClean="0"/>
              <a:t>© Copyright 2014 - all rights reserved www.cpalms.org</a:t>
            </a:r>
            <a:endParaRPr lang="en-US"/>
          </a:p>
        </p:txBody>
      </p:sp>
      <p:sp>
        <p:nvSpPr>
          <p:cNvPr id="5" name="Slide Number Placeholder 4"/>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907088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1A3E0-7743-4DAB-B5C2-3474EAB8DABA}" type="datetime1">
              <a:rPr lang="en-US" smtClean="0"/>
              <a:t>1/7/2019</a:t>
            </a:fld>
            <a:endParaRPr lang="en-US"/>
          </a:p>
        </p:txBody>
      </p:sp>
      <p:sp>
        <p:nvSpPr>
          <p:cNvPr id="3" name="Footer Placeholder 2"/>
          <p:cNvSpPr>
            <a:spLocks noGrp="1"/>
          </p:cNvSpPr>
          <p:nvPr>
            <p:ph type="ftr" sz="quarter" idx="11"/>
          </p:nvPr>
        </p:nvSpPr>
        <p:spPr/>
        <p:txBody>
          <a:bodyPr/>
          <a:lstStyle/>
          <a:p>
            <a:r>
              <a:rPr lang="en-US" smtClean="0"/>
              <a:t>© Copyright 2014 - all rights reserved www.cpalms.org</a:t>
            </a:r>
            <a:endParaRPr lang="en-US"/>
          </a:p>
        </p:txBody>
      </p:sp>
      <p:sp>
        <p:nvSpPr>
          <p:cNvPr id="4" name="Slide Number Placeholder 3"/>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1590185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DA0F33-62DC-4B4B-A77C-17B399E67111}" type="datetime1">
              <a:rPr lang="en-US" smtClean="0"/>
              <a:t>1/7/2019</a:t>
            </a:fld>
            <a:endParaRPr lang="en-US"/>
          </a:p>
        </p:txBody>
      </p:sp>
      <p:sp>
        <p:nvSpPr>
          <p:cNvPr id="6" name="Footer Placeholder 5"/>
          <p:cNvSpPr>
            <a:spLocks noGrp="1"/>
          </p:cNvSpPr>
          <p:nvPr>
            <p:ph type="ftr" sz="quarter" idx="11"/>
          </p:nvPr>
        </p:nvSpPr>
        <p:spPr/>
        <p:txBody>
          <a:bodyPr/>
          <a:lstStyle/>
          <a:p>
            <a:r>
              <a:rPr lang="en-US" smtClean="0"/>
              <a:t>© Copyright 2014 - all rights reserved www.cpalms.org</a:t>
            </a:r>
            <a:endParaRPr lang="en-US"/>
          </a:p>
        </p:txBody>
      </p:sp>
      <p:sp>
        <p:nvSpPr>
          <p:cNvPr id="7" name="Slide Number Placeholder 6"/>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39616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B8C151-2045-415C-BA0B-443CAA4C13A3}" type="datetime1">
              <a:rPr lang="en-US" smtClean="0"/>
              <a:t>1/7/2019</a:t>
            </a:fld>
            <a:endParaRPr lang="en-US"/>
          </a:p>
        </p:txBody>
      </p:sp>
      <p:sp>
        <p:nvSpPr>
          <p:cNvPr id="6" name="Footer Placeholder 5"/>
          <p:cNvSpPr>
            <a:spLocks noGrp="1"/>
          </p:cNvSpPr>
          <p:nvPr>
            <p:ph type="ftr" sz="quarter" idx="11"/>
          </p:nvPr>
        </p:nvSpPr>
        <p:spPr/>
        <p:txBody>
          <a:bodyPr/>
          <a:lstStyle/>
          <a:p>
            <a:r>
              <a:rPr lang="en-US" smtClean="0"/>
              <a:t>© Copyright 2014 - all rights reserved www.cpalms.org</a:t>
            </a:r>
            <a:endParaRPr lang="en-US"/>
          </a:p>
        </p:txBody>
      </p:sp>
      <p:sp>
        <p:nvSpPr>
          <p:cNvPr id="7" name="Slide Number Placeholder 6"/>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289204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BE3E18-A071-4000-893A-9A42D3BAC598}" type="datetime1">
              <a:rPr lang="en-US" smtClean="0"/>
              <a:t>1/7/2019</a:t>
            </a:fld>
            <a:endParaRPr lang="en-US"/>
          </a:p>
        </p:txBody>
      </p:sp>
      <p:sp>
        <p:nvSpPr>
          <p:cNvPr id="5" name="Footer Placeholder 4"/>
          <p:cNvSpPr>
            <a:spLocks noGrp="1"/>
          </p:cNvSpPr>
          <p:nvPr>
            <p:ph type="ftr" sz="quarter" idx="11"/>
          </p:nvPr>
        </p:nvSpPr>
        <p:spPr/>
        <p:txBody>
          <a:bodyPr/>
          <a:lstStyle/>
          <a:p>
            <a:r>
              <a:rPr lang="en-US" smtClean="0"/>
              <a:t>© Copyright 2014 - all rights reserved www.cpalms.org</a:t>
            </a:r>
            <a:endParaRPr lang="en-US"/>
          </a:p>
        </p:txBody>
      </p:sp>
      <p:sp>
        <p:nvSpPr>
          <p:cNvPr id="6" name="Slide Number Placeholder 5"/>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1355614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AF422-0D18-46C6-BB5D-6B79902DDD52}" type="datetime1">
              <a:rPr lang="en-US" smtClean="0"/>
              <a:t>1/7/2019</a:t>
            </a:fld>
            <a:endParaRPr lang="en-US"/>
          </a:p>
        </p:txBody>
      </p:sp>
      <p:sp>
        <p:nvSpPr>
          <p:cNvPr id="5" name="Footer Placeholder 4"/>
          <p:cNvSpPr>
            <a:spLocks noGrp="1"/>
          </p:cNvSpPr>
          <p:nvPr>
            <p:ph type="ftr" sz="quarter" idx="11"/>
          </p:nvPr>
        </p:nvSpPr>
        <p:spPr/>
        <p:txBody>
          <a:bodyPr/>
          <a:lstStyle/>
          <a:p>
            <a:r>
              <a:rPr lang="en-US" smtClean="0"/>
              <a:t>© Copyright 2014 - all rights reserved www.cpalms.org</a:t>
            </a:r>
            <a:endParaRPr lang="en-US"/>
          </a:p>
        </p:txBody>
      </p:sp>
      <p:sp>
        <p:nvSpPr>
          <p:cNvPr id="6" name="Slide Number Placeholder 5"/>
          <p:cNvSpPr>
            <a:spLocks noGrp="1"/>
          </p:cNvSpPr>
          <p:nvPr>
            <p:ph type="sldNum" sz="quarter" idx="12"/>
          </p:nvPr>
        </p:nvSpPr>
        <p:spPr/>
        <p:txBody>
          <a:bodyPr/>
          <a:lstStyle/>
          <a:p>
            <a:fld id="{44264B6C-1899-4CE7-88F1-E928E65EE041}" type="slidenum">
              <a:rPr lang="en-US" smtClean="0"/>
              <a:t>‹#›</a:t>
            </a:fld>
            <a:endParaRPr lang="en-US"/>
          </a:p>
        </p:txBody>
      </p:sp>
    </p:spTree>
    <p:extLst>
      <p:ext uri="{BB962C8B-B14F-4D97-AF65-F5344CB8AC3E}">
        <p14:creationId xmlns:p14="http://schemas.microsoft.com/office/powerpoint/2010/main" val="3238362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900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3C3EE4-53BA-4E59-9F72-103489ADAF44}" type="datetime1">
              <a:rPr lang="en-US" smtClean="0"/>
              <a:t>1/7/2019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Copyright 2014 - all rights reserved www.cpalms.org</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264B6C-1899-4CE7-88F1-E928E65EE041}" type="slidenum">
              <a:rPr lang="en-US" smtClean="0"/>
              <a:t>‹#›</a:t>
            </a:fld>
            <a:endParaRPr lang="en-US"/>
          </a:p>
        </p:txBody>
      </p:sp>
    </p:spTree>
    <p:extLst>
      <p:ext uri="{BB962C8B-B14F-4D97-AF65-F5344CB8AC3E}">
        <p14:creationId xmlns:p14="http://schemas.microsoft.com/office/powerpoint/2010/main" val="3745212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upload.wikimedia.org/wikipedia/commons/transcoded/c/c5/Impacts_of_ocean_acidification_(NOAA_EVL).webm/Impacts_of_ocean_acidification_(NOAA_EVL).webm.480p.web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6H_VDhXiFk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Wo-bHt1bOsw"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tm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Changing World Oceans</a:t>
            </a:r>
            <a:endParaRPr lang="en-US" dirty="0"/>
          </a:p>
        </p:txBody>
      </p:sp>
      <p:sp>
        <p:nvSpPr>
          <p:cNvPr id="3" name="Subtitle 2"/>
          <p:cNvSpPr>
            <a:spLocks noGrp="1"/>
          </p:cNvSpPr>
          <p:nvPr>
            <p:ph type="subTitle" idx="1"/>
          </p:nvPr>
        </p:nvSpPr>
        <p:spPr/>
        <p:txBody>
          <a:bodyPr/>
          <a:lstStyle/>
          <a:p>
            <a:r>
              <a:rPr lang="en-US" dirty="0" smtClean="0"/>
              <a:t>Ocean Acidification</a:t>
            </a:r>
          </a:p>
        </p:txBody>
      </p:sp>
      <p:sp>
        <p:nvSpPr>
          <p:cNvPr id="5" name="Footer Placeholder 4"/>
          <p:cNvSpPr>
            <a:spLocks noGrp="1"/>
          </p:cNvSpPr>
          <p:nvPr>
            <p:ph type="ftr" sz="quarter" idx="11"/>
          </p:nvPr>
        </p:nvSpPr>
        <p:spPr/>
        <p:txBody>
          <a:bodyPr/>
          <a:lstStyle/>
          <a:p>
            <a:r>
              <a:rPr lang="en-US" dirty="0" smtClean="0"/>
              <a:t>© Copyright 2014 - all rights reserved www.cpalms.org</a:t>
            </a:r>
            <a:endParaRPr lang="en-US" dirty="0"/>
          </a:p>
        </p:txBody>
      </p:sp>
    </p:spTree>
    <p:extLst>
      <p:ext uri="{BB962C8B-B14F-4D97-AF65-F5344CB8AC3E}">
        <p14:creationId xmlns:p14="http://schemas.microsoft.com/office/powerpoint/2010/main" val="4054482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 Copyright 2014 - all rights reserved www.cpalms.org</a:t>
            </a:r>
            <a:endParaRPr lang="en-US"/>
          </a:p>
        </p:txBody>
      </p:sp>
      <p:sp>
        <p:nvSpPr>
          <p:cNvPr id="6" name="Rectangle 5"/>
          <p:cNvSpPr/>
          <p:nvPr/>
        </p:nvSpPr>
        <p:spPr>
          <a:xfrm>
            <a:off x="495300" y="5562600"/>
            <a:ext cx="7962900" cy="369332"/>
          </a:xfrm>
          <a:prstGeom prst="rect">
            <a:avLst/>
          </a:prstGeom>
        </p:spPr>
        <p:txBody>
          <a:bodyPr wrap="square">
            <a:spAutoFit/>
          </a:bodyPr>
          <a:lstStyle/>
          <a:p>
            <a:r>
              <a:rPr lang="en-US" dirty="0" smtClean="0"/>
              <a:t>The Global Carbon Cycle. Graphic by Walter </a:t>
            </a:r>
            <a:r>
              <a:rPr lang="en-US" dirty="0" err="1" smtClean="0"/>
              <a:t>Denn</a:t>
            </a:r>
            <a:r>
              <a:rPr lang="en-US" dirty="0" smtClean="0"/>
              <a:t>, LBNL, 2010.</a:t>
            </a:r>
            <a:endParaRPr lang="en-US" dirty="0"/>
          </a:p>
        </p:txBody>
      </p:sp>
      <p:pic>
        <p:nvPicPr>
          <p:cNvPr id="2051" name="Picture 3" descr="This is a picture that is a diagram representing the carbon cycle. The carbon cycle consists of photosynthesis, deforestation, and respiration." title="The Global Carbon Cy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1338263"/>
            <a:ext cx="7962900" cy="4326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The Carbon Cycle</a:t>
            </a:r>
            <a:endParaRPr lang="en-US" dirty="0"/>
          </a:p>
        </p:txBody>
      </p:sp>
    </p:spTree>
    <p:extLst>
      <p:ext uri="{BB962C8B-B14F-4D97-AF65-F5344CB8AC3E}">
        <p14:creationId xmlns:p14="http://schemas.microsoft.com/office/powerpoint/2010/main" val="38419652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 Copyright 2014 - all rights reserved www.cpalms.org</a:t>
            </a:r>
            <a:endParaRPr lang="en-US"/>
          </a:p>
        </p:txBody>
      </p:sp>
      <p:sp>
        <p:nvSpPr>
          <p:cNvPr id="20" name="TextBox 19"/>
          <p:cNvSpPr txBox="1"/>
          <p:nvPr/>
        </p:nvSpPr>
        <p:spPr>
          <a:xfrm>
            <a:off x="685800" y="5903893"/>
            <a:ext cx="2895600" cy="954107"/>
          </a:xfrm>
          <a:prstGeom prst="rect">
            <a:avLst/>
          </a:prstGeom>
          <a:noFill/>
        </p:spPr>
        <p:txBody>
          <a:bodyPr wrap="square" rtlCol="0">
            <a:spAutoFit/>
          </a:bodyPr>
          <a:lstStyle/>
          <a:p>
            <a:r>
              <a:rPr lang="en-US" sz="2800" b="1" dirty="0" smtClean="0">
                <a:solidFill>
                  <a:srgbClr val="FF0000"/>
                </a:solidFill>
                <a:effectLst>
                  <a:outerShdw blurRad="38100" dist="38100" dir="2700000" algn="tl">
                    <a:srgbClr val="000000">
                      <a:alpha val="43137"/>
                    </a:srgbClr>
                  </a:outerShdw>
                </a:effectLst>
              </a:rPr>
              <a:t>100 times more H</a:t>
            </a:r>
            <a:r>
              <a:rPr lang="en-US" sz="2800" b="1" baseline="30000" dirty="0" smtClean="0">
                <a:solidFill>
                  <a:srgbClr val="FF0000"/>
                </a:solidFill>
                <a:effectLst>
                  <a:outerShdw blurRad="38100" dist="38100" dir="2700000" algn="tl">
                    <a:srgbClr val="000000">
                      <a:alpha val="43137"/>
                    </a:srgbClr>
                  </a:outerShdw>
                </a:effectLst>
              </a:rPr>
              <a:t>+</a:t>
            </a:r>
            <a:r>
              <a:rPr lang="en-US" sz="2800" b="1" dirty="0" smtClean="0">
                <a:solidFill>
                  <a:srgbClr val="FF0000"/>
                </a:solidFill>
                <a:effectLst>
                  <a:outerShdw blurRad="38100" dist="38100" dir="2700000" algn="tl">
                    <a:srgbClr val="000000">
                      <a:alpha val="43137"/>
                    </a:srgbClr>
                  </a:outerShdw>
                </a:effectLst>
              </a:rPr>
              <a:t> ions</a:t>
            </a:r>
            <a:endParaRPr lang="en-US" sz="2800" b="1" dirty="0">
              <a:solidFill>
                <a:srgbClr val="FF0000"/>
              </a:solidFill>
              <a:effectLst>
                <a:outerShdw blurRad="38100" dist="38100" dir="2700000" algn="tl">
                  <a:srgbClr val="000000">
                    <a:alpha val="43137"/>
                  </a:srgbClr>
                </a:outerShdw>
              </a:effectLst>
            </a:endParaRPr>
          </a:p>
        </p:txBody>
      </p:sp>
      <p:sp>
        <p:nvSpPr>
          <p:cNvPr id="19" name="Right Arrow 18" descr="This visual represents that when going from level seven (7) to level five (5) on the pH scale, there are one-hundred (100) times more H+ ions in level five (5) than level seven (7). " title="pH Scale"/>
          <p:cNvSpPr/>
          <p:nvPr/>
        </p:nvSpPr>
        <p:spPr>
          <a:xfrm rot="10800000">
            <a:off x="812433" y="5638800"/>
            <a:ext cx="3597274" cy="37296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descr="6This visual represents the fact that when going from seven (7) to six (5) on the pH scale, there are ten (10) times more H+ ions at level six (6) than level seven (7). " title="pH Scale"/>
          <p:cNvGrpSpPr/>
          <p:nvPr/>
        </p:nvGrpSpPr>
        <p:grpSpPr>
          <a:xfrm>
            <a:off x="2762536" y="4088218"/>
            <a:ext cx="1899492" cy="1396243"/>
            <a:chOff x="684663" y="4343400"/>
            <a:chExt cx="2286000" cy="1141062"/>
          </a:xfrm>
        </p:grpSpPr>
        <p:sp>
          <p:nvSpPr>
            <p:cNvPr id="10" name="Right Arrow 9"/>
            <p:cNvSpPr/>
            <p:nvPr/>
          </p:nvSpPr>
          <p:spPr>
            <a:xfrm rot="10800000">
              <a:off x="685800" y="4343400"/>
              <a:ext cx="19812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4663" y="4653465"/>
              <a:ext cx="2286000" cy="830997"/>
            </a:xfrm>
            <a:prstGeom prst="rect">
              <a:avLst/>
            </a:prstGeom>
            <a:noFill/>
          </p:spPr>
          <p:txBody>
            <a:bodyPr wrap="square" rtlCol="0">
              <a:spAutoFit/>
            </a:bodyPr>
            <a:lstStyle/>
            <a:p>
              <a:r>
                <a:rPr lang="en-US" sz="2400" b="1" dirty="0" smtClean="0"/>
                <a:t>10 times more </a:t>
              </a:r>
            </a:p>
            <a:p>
              <a:r>
                <a:rPr lang="en-US" sz="2400" b="1" dirty="0" smtClean="0"/>
                <a:t>H+ ions</a:t>
              </a:r>
              <a:endParaRPr lang="en-US" sz="2400" b="1" dirty="0"/>
            </a:p>
          </p:txBody>
        </p:sp>
      </p:grpSp>
      <p:grpSp>
        <p:nvGrpSpPr>
          <p:cNvPr id="16" name="Group 15" descr="This visual represents the fact that when going from six (6) to five (5) on the pH scale, there are ten (10) times more H+ ions at level five (5) than level six (6). " title="pH Scale"/>
          <p:cNvGrpSpPr/>
          <p:nvPr/>
        </p:nvGrpSpPr>
        <p:grpSpPr>
          <a:xfrm>
            <a:off x="685800" y="4088218"/>
            <a:ext cx="1899492" cy="1396243"/>
            <a:chOff x="684663" y="4343400"/>
            <a:chExt cx="2286000" cy="1141062"/>
          </a:xfrm>
        </p:grpSpPr>
        <p:sp>
          <p:nvSpPr>
            <p:cNvPr id="17" name="Right Arrow 16"/>
            <p:cNvSpPr/>
            <p:nvPr/>
          </p:nvSpPr>
          <p:spPr>
            <a:xfrm rot="10800000">
              <a:off x="685800" y="4343400"/>
              <a:ext cx="19812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84663" y="4653465"/>
              <a:ext cx="2286000" cy="830997"/>
            </a:xfrm>
            <a:prstGeom prst="rect">
              <a:avLst/>
            </a:prstGeom>
            <a:noFill/>
          </p:spPr>
          <p:txBody>
            <a:bodyPr wrap="square" rtlCol="0">
              <a:spAutoFit/>
            </a:bodyPr>
            <a:lstStyle/>
            <a:p>
              <a:r>
                <a:rPr lang="en-US" sz="2400" b="1" dirty="0" smtClean="0"/>
                <a:t>10 times more </a:t>
              </a:r>
            </a:p>
            <a:p>
              <a:r>
                <a:rPr lang="en-US" sz="2400" b="1" dirty="0" smtClean="0"/>
                <a:t>H+ ions</a:t>
              </a:r>
              <a:endParaRPr lang="en-US" sz="2400" b="1" dirty="0"/>
            </a:p>
          </p:txBody>
        </p:sp>
      </p:grpSp>
      <p:sp>
        <p:nvSpPr>
          <p:cNvPr id="3" name="Content Placeholder 2"/>
          <p:cNvSpPr>
            <a:spLocks noGrp="1"/>
          </p:cNvSpPr>
          <p:nvPr>
            <p:ph idx="1"/>
          </p:nvPr>
        </p:nvSpPr>
        <p:spPr>
          <a:xfrm>
            <a:off x="457200" y="1600201"/>
            <a:ext cx="8229600" cy="2514600"/>
          </a:xfrm>
        </p:spPr>
        <p:txBody>
          <a:bodyPr>
            <a:normAutofit fontScale="85000" lnSpcReduction="20000"/>
          </a:bodyPr>
          <a:lstStyle/>
          <a:p>
            <a:r>
              <a:rPr lang="en-US" b="1" dirty="0" smtClean="0"/>
              <a:t>7 is neutral</a:t>
            </a:r>
          </a:p>
          <a:p>
            <a:r>
              <a:rPr lang="en-US" b="1" dirty="0" smtClean="0"/>
              <a:t>Lower pH values are more acidic</a:t>
            </a:r>
          </a:p>
          <a:p>
            <a:r>
              <a:rPr lang="en-US" b="1" dirty="0" smtClean="0"/>
              <a:t>Higher pH values are more basic</a:t>
            </a:r>
          </a:p>
          <a:p>
            <a:r>
              <a:rPr lang="en-US" b="1" dirty="0" smtClean="0"/>
              <a:t>The </a:t>
            </a:r>
            <a:r>
              <a:rPr lang="en-US" b="1" dirty="0"/>
              <a:t>pH scale is a log </a:t>
            </a:r>
            <a:r>
              <a:rPr lang="en-US" b="1" dirty="0" smtClean="0"/>
              <a:t>scale</a:t>
            </a:r>
          </a:p>
          <a:p>
            <a:endParaRPr lang="en-US" b="1" dirty="0"/>
          </a:p>
          <a:p>
            <a:pPr marL="0" indent="0">
              <a:buNone/>
            </a:pPr>
            <a:r>
              <a:rPr lang="en-US" dirty="0" smtClean="0"/>
              <a:t>5                        6                    7                         8                   9</a:t>
            </a:r>
            <a:endParaRPr lang="en-US" dirty="0"/>
          </a:p>
        </p:txBody>
      </p:sp>
      <p:sp>
        <p:nvSpPr>
          <p:cNvPr id="2" name="Title 1"/>
          <p:cNvSpPr>
            <a:spLocks noGrp="1"/>
          </p:cNvSpPr>
          <p:nvPr>
            <p:ph type="title"/>
          </p:nvPr>
        </p:nvSpPr>
        <p:spPr/>
        <p:txBody>
          <a:bodyPr/>
          <a:lstStyle/>
          <a:p>
            <a:r>
              <a:rPr lang="en-US" dirty="0" smtClean="0"/>
              <a:t>pH Scale</a:t>
            </a:r>
            <a:endParaRPr lang="en-US" dirty="0"/>
          </a:p>
        </p:txBody>
      </p:sp>
    </p:spTree>
    <p:extLst>
      <p:ext uri="{BB962C8B-B14F-4D97-AF65-F5344CB8AC3E}">
        <p14:creationId xmlns:p14="http://schemas.microsoft.com/office/powerpoint/2010/main" val="30961442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 Copyright 2014 - all rights reserved www.cpalms.org</a:t>
            </a:r>
            <a:endParaRPr lang="en-US"/>
          </a:p>
        </p:txBody>
      </p:sp>
      <p:pic>
        <p:nvPicPr>
          <p:cNvPr id="1028" name="Picture 4" descr="The higher conentration of carbon dioxide in the water results in fewer carbonate ions available to make shells. The carbonate ions become bicarbonate ions. Consumption of carbonate ions impedes calcification. " title="Ocean Acidif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95400"/>
            <a:ext cx="8669867"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US" dirty="0" smtClean="0"/>
              <a:t>How Does </a:t>
            </a:r>
            <a:r>
              <a:rPr lang="en-US" dirty="0"/>
              <a:t>T</a:t>
            </a:r>
            <a:r>
              <a:rPr lang="en-US" dirty="0" smtClean="0"/>
              <a:t>he </a:t>
            </a:r>
            <a:r>
              <a:rPr lang="en-US" dirty="0"/>
              <a:t>O</a:t>
            </a:r>
            <a:r>
              <a:rPr lang="en-US" dirty="0" smtClean="0"/>
              <a:t>cean </a:t>
            </a:r>
            <a:r>
              <a:rPr lang="en-US" dirty="0"/>
              <a:t>G</a:t>
            </a:r>
            <a:r>
              <a:rPr lang="en-US" dirty="0" smtClean="0"/>
              <a:t>et </a:t>
            </a:r>
            <a:r>
              <a:rPr lang="en-US" dirty="0"/>
              <a:t>A</a:t>
            </a:r>
            <a:r>
              <a:rPr lang="en-US" dirty="0" smtClean="0"/>
              <a:t>cidified?</a:t>
            </a:r>
            <a:endParaRPr lang="en-US" dirty="0"/>
          </a:p>
        </p:txBody>
      </p:sp>
    </p:spTree>
    <p:extLst>
      <p:ext uri="{BB962C8B-B14F-4D97-AF65-F5344CB8AC3E}">
        <p14:creationId xmlns:p14="http://schemas.microsoft.com/office/powerpoint/2010/main" val="803113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b="1" dirty="0" smtClean="0"/>
              <a:t>© Copyright 2014 - all rights reserved www.cpalms.org</a:t>
            </a:r>
            <a:endParaRPr lang="en-US" b="1" dirty="0"/>
          </a:p>
        </p:txBody>
      </p:sp>
      <p:sp>
        <p:nvSpPr>
          <p:cNvPr id="16" name="TextBox 15"/>
          <p:cNvSpPr txBox="1"/>
          <p:nvPr/>
        </p:nvSpPr>
        <p:spPr>
          <a:xfrm>
            <a:off x="762000" y="3733800"/>
            <a:ext cx="7620000" cy="2062103"/>
          </a:xfrm>
          <a:prstGeom prst="rect">
            <a:avLst/>
          </a:prstGeom>
          <a:noFill/>
        </p:spPr>
        <p:txBody>
          <a:bodyPr wrap="square" rtlCol="0">
            <a:spAutoFit/>
          </a:bodyPr>
          <a:lstStyle/>
          <a:p>
            <a:pPr marL="457200" indent="-457200">
              <a:buFont typeface="Arial" pitchFamily="34" charset="0"/>
              <a:buChar char="•"/>
            </a:pPr>
            <a:r>
              <a:rPr lang="en-US" sz="3200" b="1" dirty="0" smtClean="0"/>
              <a:t>An acid is something that produces an excess of hydrogen ions</a:t>
            </a:r>
          </a:p>
          <a:p>
            <a:pPr marL="457200" indent="-457200">
              <a:buFont typeface="Arial" pitchFamily="34" charset="0"/>
              <a:buChar char="•"/>
            </a:pPr>
            <a:r>
              <a:rPr lang="en-US" sz="3200" b="1" dirty="0" smtClean="0"/>
              <a:t>The more acidic a solution is, the lower the pH and the more the H+ ions</a:t>
            </a:r>
          </a:p>
        </p:txBody>
      </p:sp>
      <p:sp>
        <p:nvSpPr>
          <p:cNvPr id="15" name="TextBox 14"/>
          <p:cNvSpPr txBox="1"/>
          <p:nvPr/>
        </p:nvSpPr>
        <p:spPr>
          <a:xfrm>
            <a:off x="7170761" y="2284865"/>
            <a:ext cx="1524000" cy="369332"/>
          </a:xfrm>
          <a:prstGeom prst="rect">
            <a:avLst/>
          </a:prstGeom>
          <a:noFill/>
        </p:spPr>
        <p:txBody>
          <a:bodyPr wrap="square" rtlCol="0">
            <a:spAutoFit/>
          </a:bodyPr>
          <a:lstStyle/>
          <a:p>
            <a:r>
              <a:rPr lang="en-US" b="1" dirty="0" smtClean="0"/>
              <a:t>Hydrogen ion</a:t>
            </a:r>
            <a:endParaRPr lang="en-US" b="1" dirty="0"/>
          </a:p>
        </p:txBody>
      </p:sp>
      <p:sp>
        <p:nvSpPr>
          <p:cNvPr id="14" name="TextBox 13"/>
          <p:cNvSpPr txBox="1"/>
          <p:nvPr/>
        </p:nvSpPr>
        <p:spPr>
          <a:xfrm>
            <a:off x="5799161" y="2286000"/>
            <a:ext cx="1371600" cy="646331"/>
          </a:xfrm>
          <a:prstGeom prst="rect">
            <a:avLst/>
          </a:prstGeom>
          <a:noFill/>
        </p:spPr>
        <p:txBody>
          <a:bodyPr wrap="square" rtlCol="0">
            <a:spAutoFit/>
          </a:bodyPr>
          <a:lstStyle/>
          <a:p>
            <a:r>
              <a:rPr lang="en-US" b="1" dirty="0" smtClean="0"/>
              <a:t>Bicarbonate ion</a:t>
            </a:r>
            <a:endParaRPr lang="en-US" b="1" dirty="0"/>
          </a:p>
        </p:txBody>
      </p:sp>
      <p:grpSp>
        <p:nvGrpSpPr>
          <p:cNvPr id="9" name="Group 8" descr="This visual is a double arrow representing the fact that the process occurs in both directions." title="Double Arrow"/>
          <p:cNvGrpSpPr/>
          <p:nvPr/>
        </p:nvGrpSpPr>
        <p:grpSpPr>
          <a:xfrm>
            <a:off x="4953000" y="1756013"/>
            <a:ext cx="685800" cy="457200"/>
            <a:chOff x="3124200" y="1828800"/>
            <a:chExt cx="685800" cy="457200"/>
          </a:xfrm>
        </p:grpSpPr>
        <p:sp>
          <p:nvSpPr>
            <p:cNvPr id="10" name="Right Arrow 9"/>
            <p:cNvSpPr/>
            <p:nvPr/>
          </p:nvSpPr>
          <p:spPr>
            <a:xfrm>
              <a:off x="3124200" y="1828800"/>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 name="Right Arrow 10"/>
            <p:cNvSpPr/>
            <p:nvPr/>
          </p:nvSpPr>
          <p:spPr>
            <a:xfrm rot="10800000">
              <a:off x="3124200" y="2057400"/>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13" name="TextBox 12"/>
          <p:cNvSpPr txBox="1"/>
          <p:nvPr/>
        </p:nvSpPr>
        <p:spPr>
          <a:xfrm>
            <a:off x="3695700" y="2284865"/>
            <a:ext cx="1409700" cy="646331"/>
          </a:xfrm>
          <a:prstGeom prst="rect">
            <a:avLst/>
          </a:prstGeom>
          <a:noFill/>
        </p:spPr>
        <p:txBody>
          <a:bodyPr wrap="square" rtlCol="0">
            <a:spAutoFit/>
          </a:bodyPr>
          <a:lstStyle/>
          <a:p>
            <a:r>
              <a:rPr lang="en-US" b="1" dirty="0" smtClean="0"/>
              <a:t>carbonic acid</a:t>
            </a:r>
            <a:endParaRPr lang="en-US" b="1" dirty="0"/>
          </a:p>
        </p:txBody>
      </p:sp>
      <p:grpSp>
        <p:nvGrpSpPr>
          <p:cNvPr id="6" name="Group 5" descr="This visual is a double arrow representing that the process going from both directions." title="Double Arrow"/>
          <p:cNvGrpSpPr/>
          <p:nvPr/>
        </p:nvGrpSpPr>
        <p:grpSpPr>
          <a:xfrm>
            <a:off x="2743200" y="1756012"/>
            <a:ext cx="685800" cy="457200"/>
            <a:chOff x="3124200" y="1828800"/>
            <a:chExt cx="685800" cy="457200"/>
          </a:xfrm>
        </p:grpSpPr>
        <p:sp>
          <p:nvSpPr>
            <p:cNvPr id="5" name="Right Arrow 4"/>
            <p:cNvSpPr/>
            <p:nvPr/>
          </p:nvSpPr>
          <p:spPr>
            <a:xfrm>
              <a:off x="3124200" y="1828800"/>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7" name="Right Arrow 6"/>
            <p:cNvSpPr/>
            <p:nvPr/>
          </p:nvSpPr>
          <p:spPr>
            <a:xfrm rot="10800000">
              <a:off x="3124200" y="2057400"/>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12" name="TextBox 11"/>
          <p:cNvSpPr txBox="1"/>
          <p:nvPr/>
        </p:nvSpPr>
        <p:spPr>
          <a:xfrm>
            <a:off x="1828800" y="2308324"/>
            <a:ext cx="762000" cy="369332"/>
          </a:xfrm>
          <a:prstGeom prst="rect">
            <a:avLst/>
          </a:prstGeom>
          <a:noFill/>
        </p:spPr>
        <p:txBody>
          <a:bodyPr wrap="square" rtlCol="0">
            <a:spAutoFit/>
          </a:bodyPr>
          <a:lstStyle/>
          <a:p>
            <a:r>
              <a:rPr lang="en-US" b="1" dirty="0" smtClean="0"/>
              <a:t>water</a:t>
            </a:r>
            <a:endParaRPr lang="en-US" b="1" dirty="0"/>
          </a:p>
        </p:txBody>
      </p:sp>
      <p:sp>
        <p:nvSpPr>
          <p:cNvPr id="8" name="TextBox 7"/>
          <p:cNvSpPr txBox="1"/>
          <p:nvPr/>
        </p:nvSpPr>
        <p:spPr>
          <a:xfrm>
            <a:off x="457200" y="2272183"/>
            <a:ext cx="990600" cy="646331"/>
          </a:xfrm>
          <a:prstGeom prst="rect">
            <a:avLst/>
          </a:prstGeom>
          <a:noFill/>
        </p:spPr>
        <p:txBody>
          <a:bodyPr wrap="square" rtlCol="0">
            <a:spAutoFit/>
          </a:bodyPr>
          <a:lstStyle/>
          <a:p>
            <a:r>
              <a:rPr lang="en-US" b="1" dirty="0" smtClean="0"/>
              <a:t>carbon </a:t>
            </a:r>
          </a:p>
          <a:p>
            <a:r>
              <a:rPr lang="en-US" b="1" dirty="0" smtClean="0"/>
              <a:t>dioxide</a:t>
            </a:r>
            <a:endParaRPr lang="en-US" b="1" dirty="0"/>
          </a:p>
        </p:txBody>
      </p:sp>
      <p:sp>
        <p:nvSpPr>
          <p:cNvPr id="3" name="Content Placeholder 2"/>
          <p:cNvSpPr>
            <a:spLocks noGrp="1"/>
          </p:cNvSpPr>
          <p:nvPr>
            <p:ph idx="1"/>
          </p:nvPr>
        </p:nvSpPr>
        <p:spPr>
          <a:xfrm>
            <a:off x="457200" y="1600201"/>
            <a:ext cx="8229600" cy="914399"/>
          </a:xfrm>
        </p:spPr>
        <p:txBody>
          <a:bodyPr>
            <a:normAutofit/>
          </a:bodyPr>
          <a:lstStyle/>
          <a:p>
            <a:pPr marL="0" indent="0">
              <a:buNone/>
            </a:pPr>
            <a:r>
              <a:rPr lang="en-US" sz="4000" b="1" dirty="0" smtClean="0"/>
              <a:t>CO</a:t>
            </a:r>
            <a:r>
              <a:rPr lang="en-US" sz="4000" b="1" baseline="-25000" dirty="0" smtClean="0"/>
              <a:t>2</a:t>
            </a:r>
            <a:r>
              <a:rPr lang="en-US" sz="4000" b="1" dirty="0" smtClean="0"/>
              <a:t> + H</a:t>
            </a:r>
            <a:r>
              <a:rPr lang="en-US" sz="4000" b="1" baseline="-25000" dirty="0" smtClean="0"/>
              <a:t>2</a:t>
            </a:r>
            <a:r>
              <a:rPr lang="en-US" sz="4000" b="1" dirty="0" smtClean="0"/>
              <a:t>O        H</a:t>
            </a:r>
            <a:r>
              <a:rPr lang="en-US" sz="4000" b="1" baseline="-25000" dirty="0" smtClean="0"/>
              <a:t>2</a:t>
            </a:r>
            <a:r>
              <a:rPr lang="en-US" sz="4000" b="1" dirty="0" smtClean="0"/>
              <a:t>CO</a:t>
            </a:r>
            <a:r>
              <a:rPr lang="en-US" sz="4000" b="1" baseline="-25000" dirty="0" smtClean="0"/>
              <a:t>3</a:t>
            </a:r>
            <a:r>
              <a:rPr lang="en-US" sz="4000" b="1" dirty="0" smtClean="0"/>
              <a:t>         HCO</a:t>
            </a:r>
            <a:r>
              <a:rPr lang="en-US" sz="4000" b="1" baseline="-25000" dirty="0" smtClean="0"/>
              <a:t>3</a:t>
            </a:r>
            <a:r>
              <a:rPr lang="en-US" sz="4000" b="1" baseline="30000" dirty="0" smtClean="0"/>
              <a:t>-</a:t>
            </a:r>
            <a:r>
              <a:rPr lang="en-US" sz="4000" b="1" dirty="0" smtClean="0"/>
              <a:t> + H</a:t>
            </a:r>
            <a:r>
              <a:rPr lang="en-US" sz="4000" b="1" baseline="30000" dirty="0" smtClean="0"/>
              <a:t>+</a:t>
            </a:r>
            <a:r>
              <a:rPr lang="en-US" sz="4000" b="1" dirty="0" smtClean="0"/>
              <a:t> </a:t>
            </a:r>
            <a:endParaRPr lang="en-US" sz="4000" b="1" dirty="0"/>
          </a:p>
        </p:txBody>
      </p:sp>
      <p:sp>
        <p:nvSpPr>
          <p:cNvPr id="2" name="Title 1"/>
          <p:cNvSpPr>
            <a:spLocks noGrp="1"/>
          </p:cNvSpPr>
          <p:nvPr>
            <p:ph type="title"/>
          </p:nvPr>
        </p:nvSpPr>
        <p:spPr/>
        <p:txBody>
          <a:bodyPr/>
          <a:lstStyle/>
          <a:p>
            <a:r>
              <a:rPr lang="en-US" b="1" dirty="0" smtClean="0"/>
              <a:t>Chemical Reaction CO</a:t>
            </a:r>
            <a:r>
              <a:rPr lang="en-US" b="1" baseline="-25000" dirty="0" smtClean="0"/>
              <a:t>2</a:t>
            </a:r>
            <a:r>
              <a:rPr lang="en-US" b="1" dirty="0" smtClean="0"/>
              <a:t> and H</a:t>
            </a:r>
            <a:r>
              <a:rPr lang="en-US" b="1" baseline="-25000" dirty="0" smtClean="0"/>
              <a:t>2</a:t>
            </a:r>
            <a:r>
              <a:rPr lang="en-US" b="1" dirty="0" smtClean="0"/>
              <a:t>O</a:t>
            </a:r>
            <a:endParaRPr lang="en-US" b="1" dirty="0"/>
          </a:p>
        </p:txBody>
      </p:sp>
    </p:spTree>
    <p:extLst>
      <p:ext uri="{BB962C8B-B14F-4D97-AF65-F5344CB8AC3E}">
        <p14:creationId xmlns:p14="http://schemas.microsoft.com/office/powerpoint/2010/main" val="3316335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 Copyright 2014 - all rights reserved www.cpalms.org</a:t>
            </a:r>
            <a:endParaRPr lang="en-US"/>
          </a:p>
        </p:txBody>
      </p:sp>
      <p:sp>
        <p:nvSpPr>
          <p:cNvPr id="3" name="Content Placeholder 2"/>
          <p:cNvSpPr>
            <a:spLocks noGrp="1"/>
          </p:cNvSpPr>
          <p:nvPr>
            <p:ph idx="1"/>
          </p:nvPr>
        </p:nvSpPr>
        <p:spPr/>
        <p:txBody>
          <a:bodyPr/>
          <a:lstStyle/>
          <a:p>
            <a:r>
              <a:rPr lang="en-US" b="1" dirty="0" smtClean="0"/>
              <a:t>Acid is etching away the surface of the shell</a:t>
            </a:r>
            <a:endParaRPr lang="en-US" b="1" dirty="0"/>
          </a:p>
        </p:txBody>
      </p:sp>
      <p:pic>
        <p:nvPicPr>
          <p:cNvPr id="5122" name="Picture 2" descr="This visual repreents a shell in which acid that is etching away the surface of it. The shells are composed of the aragonite form of calcium carbonate and may be more sensitive to acidifcation." title="Pteropod SEM">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0" y="2357438"/>
            <a:ext cx="5162550" cy="387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 descr="This visual is one of a Pteropod. Pteropods are marine (drifting) and nektonic (can swim against a current) mollusks. They range in size from a bean to a tennis ball." title="Pteropod SE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362200"/>
            <a:ext cx="2575775"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err="1" smtClean="0"/>
              <a:t>Pteropod</a:t>
            </a:r>
            <a:r>
              <a:rPr lang="en-US" dirty="0" smtClean="0"/>
              <a:t> SEM</a:t>
            </a:r>
            <a:endParaRPr lang="en-US" dirty="0"/>
          </a:p>
        </p:txBody>
      </p:sp>
    </p:spTree>
    <p:extLst>
      <p:ext uri="{BB962C8B-B14F-4D97-AF65-F5344CB8AC3E}">
        <p14:creationId xmlns:p14="http://schemas.microsoft.com/office/powerpoint/2010/main" val="99659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 Copyright 2014 - all rights reserved www.cpalms.org</a:t>
            </a:r>
            <a:endParaRPr lang="en-US"/>
          </a:p>
        </p:txBody>
      </p:sp>
      <p:sp>
        <p:nvSpPr>
          <p:cNvPr id="3" name="Content Placeholder 2"/>
          <p:cNvSpPr>
            <a:spLocks noGrp="1"/>
          </p:cNvSpPr>
          <p:nvPr>
            <p:ph idx="1"/>
          </p:nvPr>
        </p:nvSpPr>
        <p:spPr>
          <a:xfrm>
            <a:off x="457200" y="1600201"/>
            <a:ext cx="5715000" cy="762000"/>
          </a:xfrm>
        </p:spPr>
        <p:txBody>
          <a:bodyPr/>
          <a:lstStyle/>
          <a:p>
            <a:r>
              <a:rPr lang="en-US" dirty="0" err="1" smtClean="0"/>
              <a:t>Pteropod</a:t>
            </a:r>
            <a:r>
              <a:rPr lang="en-US" dirty="0" smtClean="0"/>
              <a:t> shells malformed</a:t>
            </a:r>
            <a:endParaRPr lang="en-US" dirty="0"/>
          </a:p>
        </p:txBody>
      </p:sp>
      <p:pic>
        <p:nvPicPr>
          <p:cNvPr id="4098" name="Picture 2" descr="This picture is a weaker-shelled version of the healthy Pteropod in picture one (1). It helps show how acidification affects marine organisms." title="Pteropod with Malformed Shel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632710"/>
            <a:ext cx="3109310"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7" name="Picture 1" descr="This picture is the same one as picture one (1) on slide six (6). It is that of a Pteropod." title="Pteropo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362200"/>
            <a:ext cx="3429000" cy="3246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US" dirty="0" smtClean="0"/>
              <a:t>How Will Acidification Affect Marine Organisms?</a:t>
            </a:r>
            <a:endParaRPr lang="en-US" dirty="0"/>
          </a:p>
        </p:txBody>
      </p:sp>
    </p:spTree>
    <p:extLst>
      <p:ext uri="{BB962C8B-B14F-4D97-AF65-F5344CB8AC3E}">
        <p14:creationId xmlns:p14="http://schemas.microsoft.com/office/powerpoint/2010/main" val="583648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 Copyright 2014 - all rights reserved www.cpalms.org</a:t>
            </a:r>
            <a:endParaRPr lang="en-US"/>
          </a:p>
        </p:txBody>
      </p:sp>
      <p:pic>
        <p:nvPicPr>
          <p:cNvPr id="1026" name="Picture 2" descr="This visual shows how plankton, zooplankton (like small pteropods), are important food resources for fishes, and other large marine organisms." title="Food Resour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294" y="1356678"/>
            <a:ext cx="5967412" cy="529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5"/>
          <p:cNvSpPr>
            <a:spLocks noGrp="1"/>
          </p:cNvSpPr>
          <p:nvPr>
            <p:ph type="title"/>
          </p:nvPr>
        </p:nvSpPr>
        <p:spPr/>
        <p:txBody>
          <a:bodyPr/>
          <a:lstStyle/>
          <a:p>
            <a:r>
              <a:rPr lang="en-US" dirty="0" smtClean="0"/>
              <a:t>Food Resources Diagram</a:t>
            </a:r>
            <a:endParaRPr lang="en-US" dirty="0"/>
          </a:p>
        </p:txBody>
      </p:sp>
    </p:spTree>
    <p:extLst>
      <p:ext uri="{BB962C8B-B14F-4D97-AF65-F5344CB8AC3E}">
        <p14:creationId xmlns:p14="http://schemas.microsoft.com/office/powerpoint/2010/main" val="20324216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 Copyright 2014 - all rights reserved www.cpalms.org</a:t>
            </a:r>
            <a:endParaRPr lang="en-US"/>
          </a:p>
        </p:txBody>
      </p:sp>
      <p:pic>
        <p:nvPicPr>
          <p:cNvPr id="1027" name="Picture 3" descr="This picture is a zoomed out visual of an area on Earth." title="High Mag Calcitic Phytoplank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743200"/>
            <a:ext cx="3168542" cy="3505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p:txBody>
          <a:bodyPr/>
          <a:lstStyle/>
          <a:p>
            <a:r>
              <a:rPr lang="en-US" dirty="0" smtClean="0"/>
              <a:t>May not be as susceptible to acidification as </a:t>
            </a:r>
            <a:r>
              <a:rPr lang="en-US" dirty="0" err="1" smtClean="0"/>
              <a:t>aragonitic</a:t>
            </a:r>
            <a:r>
              <a:rPr lang="en-US" dirty="0" smtClean="0"/>
              <a:t> and </a:t>
            </a:r>
            <a:r>
              <a:rPr lang="en-US" dirty="0" err="1" smtClean="0"/>
              <a:t>calcitic</a:t>
            </a:r>
            <a:r>
              <a:rPr lang="en-US" dirty="0" smtClean="0"/>
              <a:t> organisms</a:t>
            </a:r>
            <a:endParaRPr lang="en-US" dirty="0"/>
          </a:p>
        </p:txBody>
      </p:sp>
      <p:pic>
        <p:nvPicPr>
          <p:cNvPr id="1026" name="Picture 2" descr="This picture is that of a Coccolithophore microscopic plankton which is important in the base of the food chane." title="High Mag Calcitic Phytoplankt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590799"/>
            <a:ext cx="36576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High Mag </a:t>
            </a:r>
            <a:r>
              <a:rPr lang="en-US" dirty="0" err="1" smtClean="0"/>
              <a:t>Calcitic</a:t>
            </a:r>
            <a:r>
              <a:rPr lang="en-US" dirty="0" smtClean="0"/>
              <a:t> Phytoplankton</a:t>
            </a:r>
            <a:endParaRPr lang="en-US" dirty="0"/>
          </a:p>
        </p:txBody>
      </p:sp>
    </p:spTree>
    <p:extLst>
      <p:ext uri="{BB962C8B-B14F-4D97-AF65-F5344CB8AC3E}">
        <p14:creationId xmlns:p14="http://schemas.microsoft.com/office/powerpoint/2010/main" val="10157396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Ocean Acidification</a:t>
            </a:r>
            <a:endParaRPr lang="en-US" dirty="0"/>
          </a:p>
        </p:txBody>
      </p:sp>
      <p:pic>
        <p:nvPicPr>
          <p:cNvPr id="5" name="Content Placeholder 4" descr="Ocean Acidification by the Alliance for Climate Education - YouTube - Mozilla Firefox">
            <a:hlinkClick r:id="rId3"/>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9346" t="22604" r="40877" b="19103"/>
          <a:stretch/>
        </p:blipFill>
        <p:spPr>
          <a:xfrm>
            <a:off x="914400" y="1592093"/>
            <a:ext cx="7315200" cy="5129382"/>
          </a:xfrm>
        </p:spPr>
      </p:pic>
      <p:sp>
        <p:nvSpPr>
          <p:cNvPr id="4" name="Footer Placeholder 3"/>
          <p:cNvSpPr>
            <a:spLocks noGrp="1"/>
          </p:cNvSpPr>
          <p:nvPr>
            <p:ph type="ftr" sz="quarter" idx="11"/>
          </p:nvPr>
        </p:nvSpPr>
        <p:spPr/>
        <p:txBody>
          <a:bodyPr/>
          <a:lstStyle/>
          <a:p>
            <a:r>
              <a:rPr lang="en-US" smtClean="0"/>
              <a:t>© Copyright 2014 - all rights reserved www.cpalms.org</a:t>
            </a:r>
            <a:endParaRPr lang="en-US"/>
          </a:p>
        </p:txBody>
      </p:sp>
    </p:spTree>
    <p:extLst>
      <p:ext uri="{BB962C8B-B14F-4D97-AF65-F5344CB8AC3E}">
        <p14:creationId xmlns:p14="http://schemas.microsoft.com/office/powerpoint/2010/main" val="16818380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Earth Will Adapt. . . </a:t>
            </a:r>
            <a:endParaRPr lang="en-US" b="1" dirty="0"/>
          </a:p>
        </p:txBody>
      </p:sp>
      <p:sp>
        <p:nvSpPr>
          <p:cNvPr id="3" name="Content Placeholder 2"/>
          <p:cNvSpPr>
            <a:spLocks noGrp="1"/>
          </p:cNvSpPr>
          <p:nvPr>
            <p:ph idx="1"/>
          </p:nvPr>
        </p:nvSpPr>
        <p:spPr/>
        <p:txBody>
          <a:bodyPr>
            <a:normAutofit/>
          </a:bodyPr>
          <a:lstStyle/>
          <a:p>
            <a:r>
              <a:rPr lang="en-US" sz="4000" b="1" dirty="0" smtClean="0">
                <a:effectLst>
                  <a:outerShdw blurRad="38100" dist="38100" dir="2700000" algn="tl">
                    <a:srgbClr val="000000">
                      <a:alpha val="43137"/>
                    </a:srgbClr>
                  </a:outerShdw>
                </a:effectLst>
              </a:rPr>
              <a:t>But will we?</a:t>
            </a:r>
          </a:p>
          <a:p>
            <a:r>
              <a:rPr lang="en-US" sz="4000" b="1" dirty="0" smtClean="0">
                <a:effectLst>
                  <a:outerShdw blurRad="38100" dist="38100" dir="2700000" algn="tl">
                    <a:srgbClr val="000000">
                      <a:alpha val="43137"/>
                    </a:srgbClr>
                  </a:outerShdw>
                </a:effectLst>
              </a:rPr>
              <a:t>Will our quality of life change?</a:t>
            </a:r>
          </a:p>
          <a:p>
            <a:r>
              <a:rPr lang="en-US" sz="4000" b="1" dirty="0" smtClean="0">
                <a:effectLst>
                  <a:outerShdw blurRad="38100" dist="38100" dir="2700000" algn="tl">
                    <a:srgbClr val="000000">
                      <a:alpha val="43137"/>
                    </a:srgbClr>
                  </a:outerShdw>
                </a:effectLst>
              </a:rPr>
              <a:t>These are reasons among others that we need to be good stewards of our environment.</a:t>
            </a:r>
            <a:endParaRPr lang="en-US" sz="4000" b="1" dirty="0">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smtClean="0"/>
              <a:t>© Copyright 2014 - all rights reserved www.cpalms.org</a:t>
            </a:r>
            <a:endParaRPr lang="en-US"/>
          </a:p>
        </p:txBody>
      </p:sp>
    </p:spTree>
    <p:extLst>
      <p:ext uri="{BB962C8B-B14F-4D97-AF65-F5344CB8AC3E}">
        <p14:creationId xmlns:p14="http://schemas.microsoft.com/office/powerpoint/2010/main" val="35639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TotalTime>
  <Words>790</Words>
  <Application>Microsoft Office PowerPoint</Application>
  <PresentationFormat>On-screen Show (4:3)</PresentationFormat>
  <Paragraphs>93</Paragraphs>
  <Slides>11</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Changing World Oceans</vt:lpstr>
      <vt:lpstr>The Carbon Cycle</vt:lpstr>
      <vt:lpstr>pH Scale</vt:lpstr>
      <vt:lpstr>How Does The Ocean Get Acidified?</vt:lpstr>
      <vt:lpstr>Chemical Reaction CO2 and H2O</vt:lpstr>
      <vt:lpstr>Pteropod SEM</vt:lpstr>
      <vt:lpstr>How Will Acidification Affect Marine Organisms?</vt:lpstr>
      <vt:lpstr>Food Resources Diagram</vt:lpstr>
      <vt:lpstr>High Mag Calcitic Phytoplankton</vt:lpstr>
      <vt:lpstr>Ocean Acidification</vt:lpstr>
      <vt:lpstr>The Earth Will Adapt. . . </vt:lpstr>
    </vt:vector>
  </TitlesOfParts>
  <Company>ESC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Mitchell</dc:creator>
  <cp:lastModifiedBy>Victoria Boldis</cp:lastModifiedBy>
  <cp:revision>28</cp:revision>
  <dcterms:created xsi:type="dcterms:W3CDTF">2014-06-23T17:12:50Z</dcterms:created>
  <dcterms:modified xsi:type="dcterms:W3CDTF">2019-01-07T19:17:27Z</dcterms:modified>
</cp:coreProperties>
</file>