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36.jpg" ContentType="image/png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  <p:sldMasterId id="2147483672" r:id="rId2"/>
  </p:sldMasterIdLst>
  <p:notesMasterIdLst>
    <p:notesMasterId r:id="rId24"/>
  </p:notesMasterIdLst>
  <p:sldIdLst>
    <p:sldId id="256" r:id="rId3"/>
    <p:sldId id="258" r:id="rId4"/>
    <p:sldId id="265" r:id="rId5"/>
    <p:sldId id="302" r:id="rId6"/>
    <p:sldId id="305" r:id="rId7"/>
    <p:sldId id="303" r:id="rId8"/>
    <p:sldId id="264" r:id="rId9"/>
    <p:sldId id="269" r:id="rId10"/>
    <p:sldId id="270" r:id="rId11"/>
    <p:sldId id="272" r:id="rId12"/>
    <p:sldId id="274" r:id="rId13"/>
    <p:sldId id="275" r:id="rId14"/>
    <p:sldId id="276" r:id="rId15"/>
    <p:sldId id="281" r:id="rId16"/>
    <p:sldId id="282" r:id="rId17"/>
    <p:sldId id="283" r:id="rId18"/>
    <p:sldId id="306" r:id="rId19"/>
    <p:sldId id="285" r:id="rId20"/>
    <p:sldId id="288" r:id="rId21"/>
    <p:sldId id="297" r:id="rId22"/>
    <p:sldId id="299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A9F688-1385-487D-B637-E2DF915C5F22}">
  <a:tblStyle styleId="{59A9F688-1385-487D-B637-E2DF915C5F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14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021317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ee27030e3_2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4ee27030e3_2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ee27030e3_2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4ee27030e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ee27030e3_2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4ee27030e3_2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US.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CO2  (carbon dioxide)  produced by cars and power plants is acting like a blanket. The basic science has been known since the late 1800s</a:t>
            </a:r>
            <a:endParaRPr/>
          </a:p>
        </p:txBody>
      </p:sp>
      <p:sp>
        <p:nvSpPr>
          <p:cNvPr id="186" name="Google Shape;186;g4ee27030e3_2_1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ee27030e3_2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4ee27030e3_2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SCIENTISTS AGREE    </a:t>
            </a:r>
            <a:br>
              <a:rPr lang="en" dirty="0"/>
            </a:br>
            <a:r>
              <a:rPr lang="en" dirty="0"/>
              <a:t>Current data shows that we are still adding more blankets to the feverish earth. In the 1800’s the level was 280 ppm</a:t>
            </a:r>
            <a:endParaRPr dirty="0"/>
          </a:p>
        </p:txBody>
      </p:sp>
      <p:sp>
        <p:nvSpPr>
          <p:cNvPr id="204" name="Google Shape;204;g4ee27030e3_2_1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ee27030e3_2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4ee27030e3_2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CO2 graph going back 800,000 years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 the scale has changed showing the past 800 thousand years.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ups and downs represent the ice ages caused by wobbles in earth orbit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 now we are already way above anything in the past million years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4ee27030e3_2_1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ee27030e3_2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4ee27030e3_2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ee27030e3_2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4ee27030e3_2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ee27030e3_2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4ee27030e3_2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ee27030e3_2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g4ee27030e3_2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Prediction from 4</a:t>
            </a:r>
            <a:r>
              <a:rPr lang="en" baseline="30000"/>
              <a:t>th</a:t>
            </a:r>
            <a:r>
              <a:rPr lang="en"/>
              <a:t> Ca assessment is disastrous</a:t>
            </a:r>
            <a:endParaRPr/>
          </a:p>
        </p:txBody>
      </p:sp>
      <p:sp>
        <p:nvSpPr>
          <p:cNvPr id="233" name="Google Shape;233;g4ee27030e3_2_1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ee27030e3_2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g4ee27030e3_2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4ee27030e3_2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4ee27030e3_2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4ee27030e3_2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4ee27030e3_2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0" lvl="4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need to reduce Red meat consumption, because cows produce another grrenhouse gas Methane, and cut unnecessary driving, </a:t>
            </a:r>
            <a:endParaRPr/>
          </a:p>
          <a:p>
            <a:pPr marL="1828800" lvl="4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buying stuff we really don’t need, and use of oil products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4ee27030e3_2_1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4ee27030e3_2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g4ee27030e3_2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4ee27030e3_2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g4ee27030e3_2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0" lvl="4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need to reduce Red meat consumption, because cows produce another grrenhouse gas Methane, and cut unnecessary driving, </a:t>
            </a:r>
            <a:endParaRPr/>
          </a:p>
          <a:p>
            <a:pPr marL="1828800" lvl="4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buying stuff we really don’t need, and use of oil products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g4ee27030e3_2_2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ee27030e3_2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g4ee27030e3_2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Walking and biking are fun and healthy, the bus and carpools can help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winter find that old favorite sweater  , and line dried clothes smell great</a:t>
            </a:r>
            <a:endParaRPr/>
          </a:p>
        </p:txBody>
      </p:sp>
      <p:sp>
        <p:nvSpPr>
          <p:cNvPr id="313" name="Google Shape;313;g4ee27030e3_2_2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4ee27030e3_2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g4ee27030e3_2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Lets make it happen Locally. We’ll be working with the Santa Cruz Climate Action Program staff</a:t>
            </a:r>
            <a:endParaRPr/>
          </a:p>
        </p:txBody>
      </p:sp>
      <p:sp>
        <p:nvSpPr>
          <p:cNvPr id="331" name="Google Shape;331;g4ee27030e3_2_2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4ee27030e3_2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g4ee27030e3_2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4ee27030e3_2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g4ee27030e3_2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4ee27030e3_2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4ee27030e3_2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3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4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 rot="5400000">
            <a:off x="5463778" y="1371600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jpg"/><Relationship Id="rId5" Type="http://schemas.openxmlformats.org/officeDocument/2006/relationships/image" Target="../media/image6.png"/><Relationship Id="rId6" Type="http://schemas.openxmlformats.org/officeDocument/2006/relationships/hyperlink" Target="http://www.bloomberg.com/graphics/2015-whats-warming-the-world/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5.jp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5.jp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jp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ctrTitle"/>
          </p:nvPr>
        </p:nvSpPr>
        <p:spPr>
          <a:xfrm>
            <a:off x="3943227" y="201606"/>
            <a:ext cx="4915023" cy="1633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" sz="3600" dirty="0">
                <a:latin typeface="Arial"/>
                <a:ea typeface="Arial"/>
                <a:cs typeface="Arial"/>
                <a:sym typeface="Arial"/>
              </a:rPr>
              <a:t>Climate CRISIS </a:t>
            </a:r>
            <a:r>
              <a:rPr lang="en-US" sz="3600" dirty="0" smtClean="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600" dirty="0" smtClean="0">
                <a:latin typeface="Arial"/>
                <a:ea typeface="Arial"/>
                <a:cs typeface="Arial"/>
                <a:sym typeface="Arial"/>
              </a:rPr>
            </a:br>
            <a:r>
              <a:rPr lang="en-US" sz="3600" dirty="0" smtClean="0"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lang="en-US" sz="3600" dirty="0" smtClean="0">
                <a:latin typeface="Arial"/>
                <a:ea typeface="Arial"/>
                <a:cs typeface="Arial"/>
                <a:sym typeface="Arial"/>
              </a:rPr>
              <a:t>Brief</a:t>
            </a:r>
            <a:r>
              <a:rPr lang="en" sz="3600" dirty="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" sz="3600" dirty="0">
                <a:latin typeface="Arial"/>
                <a:ea typeface="Arial"/>
                <a:cs typeface="Arial"/>
                <a:sym typeface="Arial"/>
              </a:rPr>
            </a:br>
            <a:r>
              <a:rPr lang="en" sz="2400" dirty="0"/>
              <a:t>By Pauline Seales </a:t>
            </a:r>
            <a:r>
              <a:rPr lang="en-US" sz="2400" dirty="0" smtClean="0"/>
              <a:t>Spring </a:t>
            </a:r>
            <a:r>
              <a:rPr lang="en-US" sz="2400" dirty="0" smtClean="0"/>
              <a:t>2020</a:t>
            </a:r>
            <a:r>
              <a:rPr lang="en" sz="2400" dirty="0"/>
              <a:t/>
            </a:r>
            <a:br>
              <a:rPr lang="en" sz="2400" dirty="0"/>
            </a:b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6"/>
          <p:cNvSpPr txBox="1"/>
          <p:nvPr/>
        </p:nvSpPr>
        <p:spPr>
          <a:xfrm>
            <a:off x="539751" y="4011980"/>
            <a:ext cx="3169252" cy="77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Sad pictures from Australia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koalaRe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"/>
          <a:stretch/>
        </p:blipFill>
        <p:spPr>
          <a:xfrm>
            <a:off x="0" y="0"/>
            <a:ext cx="3943227" cy="3810373"/>
          </a:xfrm>
          <a:prstGeom prst="rect">
            <a:avLst/>
          </a:prstGeom>
        </p:spPr>
      </p:pic>
      <p:pic>
        <p:nvPicPr>
          <p:cNvPr id="3" name="Picture 2" descr="Screen Shot 2020-02-28 at 7.43.53 A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3"/>
          <a:stretch/>
        </p:blipFill>
        <p:spPr>
          <a:xfrm>
            <a:off x="3930736" y="2016070"/>
            <a:ext cx="5213264" cy="3127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>
            <a:spLocks noGrp="1"/>
          </p:cNvSpPr>
          <p:nvPr>
            <p:ph type="body" idx="1"/>
          </p:nvPr>
        </p:nvSpPr>
        <p:spPr>
          <a:xfrm>
            <a:off x="457200" y="309563"/>
            <a:ext cx="8229600" cy="428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" dirty="0"/>
              <a:t>Climate Change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2286000" lvl="5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" sz="3200" dirty="0"/>
              <a:t>			</a:t>
            </a:r>
            <a:endParaRPr sz="3200" dirty="0"/>
          </a:p>
        </p:txBody>
      </p:sp>
      <p:pic>
        <p:nvPicPr>
          <p:cNvPr id="2" name="Picture 1" descr="Screen Shot 2020-02-14 at 1.02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51195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44407" y="309563"/>
            <a:ext cx="19423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Is the Climate Changing?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>
            <a:spLocks noGrp="1"/>
          </p:cNvSpPr>
          <p:nvPr>
            <p:ph type="body" idx="1"/>
          </p:nvPr>
        </p:nvSpPr>
        <p:spPr>
          <a:xfrm>
            <a:off x="5773604" y="1200150"/>
            <a:ext cx="2913196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"/>
              <a:t>Add smokestack</a:t>
            </a:r>
            <a:endParaRPr/>
          </a:p>
        </p:txBody>
      </p:sp>
      <p:pic>
        <p:nvPicPr>
          <p:cNvPr id="189" name="Google Shape;189;p35" descr="warming blanket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02520"/>
            <a:ext cx="3415594" cy="370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5" descr="dubai-uae-traffic-is-backed-up-on-al-maktoum-road-in-deira-traffic-in-dubai-during-morning_1908316.jpg"/>
          <p:cNvPicPr preferRelativeResize="0"/>
          <p:nvPr/>
        </p:nvPicPr>
        <p:blipFill rotWithShape="1">
          <a:blip r:embed="rId4">
            <a:alphaModFix/>
          </a:blip>
          <a:srcRect t="40081"/>
          <a:stretch/>
        </p:blipFill>
        <p:spPr>
          <a:xfrm>
            <a:off x="4396650" y="241802"/>
            <a:ext cx="3263275" cy="219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5" descr="SmokeStacks.png"/>
          <p:cNvPicPr preferRelativeResize="0"/>
          <p:nvPr/>
        </p:nvPicPr>
        <p:blipFill rotWithShape="1">
          <a:blip r:embed="rId5">
            <a:alphaModFix/>
          </a:blip>
          <a:srcRect l="6759" t="3394" r="19472" b="24893"/>
          <a:stretch/>
        </p:blipFill>
        <p:spPr>
          <a:xfrm>
            <a:off x="5773599" y="2694624"/>
            <a:ext cx="3193025" cy="234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5"/>
          <p:cNvSpPr txBox="1"/>
          <p:nvPr/>
        </p:nvSpPr>
        <p:spPr>
          <a:xfrm>
            <a:off x="457200" y="4317623"/>
            <a:ext cx="5475514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What's really warming the world?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y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49" y="0"/>
            <a:ext cx="716875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72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eb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94" y="0"/>
            <a:ext cx="68615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76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eb15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0"/>
            <a:ext cx="67204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3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"/>
              <a:t>Greenhouse Effect</a:t>
            </a:r>
            <a:endParaRPr/>
          </a:p>
        </p:txBody>
      </p:sp>
      <p:pic>
        <p:nvPicPr>
          <p:cNvPr id="182" name="Google Shape;182;p34" descr="GHEffect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555" b="555"/>
          <a:stretch/>
        </p:blipFill>
        <p:spPr>
          <a:xfrm>
            <a:off x="542550" y="1130800"/>
            <a:ext cx="8058900" cy="386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341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" sz="3959"/>
              <a:t>Climate Change has many effects</a:t>
            </a:r>
            <a:endParaRPr sz="3959"/>
          </a:p>
        </p:txBody>
      </p:sp>
      <p:pic>
        <p:nvPicPr>
          <p:cNvPr id="218" name="Google Shape;218;p39" descr="10-other-climate-effects-EPA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7820" b="7819"/>
          <a:stretch/>
        </p:blipFill>
        <p:spPr>
          <a:xfrm>
            <a:off x="95554" y="695475"/>
            <a:ext cx="8952900" cy="392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>
            <a:spLocks noGrp="1"/>
          </p:cNvSpPr>
          <p:nvPr>
            <p:ph type="body" idx="1"/>
          </p:nvPr>
        </p:nvSpPr>
        <p:spPr>
          <a:xfrm>
            <a:off x="143395" y="462643"/>
            <a:ext cx="8849528" cy="413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"/>
              <a:t>	</a:t>
            </a:r>
            <a:r>
              <a:rPr lang="en" sz="4000" u="sng"/>
              <a:t>Do a few degrees matter?</a:t>
            </a:r>
            <a:endParaRPr u="sng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	Absolutely !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  – we already see drastic effects with only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			1 deg C = 1.8 deg F   change</a:t>
            </a:r>
            <a:endParaRPr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"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		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 New IPCC Report says even 1.5 deg C  is a problem but 2 deg C is MUCH WORSE</a:t>
            </a:r>
            <a:endParaRPr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"/>
              <a:t>	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2" descr="4thC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851" y="0"/>
            <a:ext cx="7549474" cy="4979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/>
          <p:nvPr/>
        </p:nvSpPr>
        <p:spPr>
          <a:xfrm>
            <a:off x="5397501" y="493058"/>
            <a:ext cx="3238500" cy="297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Ice is melting everywhere and sea level is rising.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Saskatchewan Glacier , Alberta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44" descr="Sask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4250" y="173194"/>
            <a:ext cx="2786062" cy="4758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5" descr="Screen Shot 2019-02-10 at 6.56.52 A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475" y="1200146"/>
            <a:ext cx="6857999" cy="3911653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5"/>
          <p:cNvSpPr/>
          <p:nvPr/>
        </p:nvSpPr>
        <p:spPr>
          <a:xfrm>
            <a:off x="460375" y="122275"/>
            <a:ext cx="82263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Greenland and Antarctica</a:t>
            </a:r>
            <a:endParaRPr sz="2400" b="1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Ice loss </a:t>
            </a:r>
            <a:r>
              <a:rPr lang="en" sz="2400" b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doubled</a:t>
            </a: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Greenland and </a:t>
            </a:r>
            <a:r>
              <a:rPr lang="en" sz="2400" b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tripled</a:t>
            </a: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the West Antarctic between 2009 to 2014.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"/>
              <a:t>What to reduce or avoid</a:t>
            </a:r>
            <a:endParaRPr/>
          </a:p>
        </p:txBody>
      </p:sp>
      <p:pic>
        <p:nvPicPr>
          <p:cNvPr id="260" name="Google Shape;260;p46" descr="BigBo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602" y="2990774"/>
            <a:ext cx="2832022" cy="1636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6" descr="dubai-uae-traffic-is-backed-up-on-al-maktoum-road-in-deira-traffic-in-dubai-during-morning_1908316.jpg"/>
          <p:cNvPicPr preferRelativeResize="0"/>
          <p:nvPr/>
        </p:nvPicPr>
        <p:blipFill rotWithShape="1">
          <a:blip r:embed="rId4">
            <a:alphaModFix/>
          </a:blip>
          <a:srcRect t="55970" r="28865"/>
          <a:stretch/>
        </p:blipFill>
        <p:spPr>
          <a:xfrm>
            <a:off x="4538395" y="1011004"/>
            <a:ext cx="2079661" cy="14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6" descr="beef3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9583" y="799309"/>
            <a:ext cx="2191465" cy="219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6" descr="oil3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37473" y="2667340"/>
            <a:ext cx="1830889" cy="215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026" y="105833"/>
            <a:ext cx="9156863" cy="49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1"/>
          <p:cNvSpPr txBox="1">
            <a:spLocks noGrp="1"/>
          </p:cNvSpPr>
          <p:nvPr>
            <p:ph type="body" idx="1"/>
          </p:nvPr>
        </p:nvSpPr>
        <p:spPr>
          <a:xfrm>
            <a:off x="3827500" y="433000"/>
            <a:ext cx="4859400" cy="21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" sz="3000"/>
              <a:t>Detailed Carbon Reduction program by Paul Hawken.</a:t>
            </a:r>
            <a:endParaRPr sz="3000"/>
          </a:p>
          <a:p>
            <a:pPr marL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" sz="3000"/>
              <a:t>Includes detailed analysis of </a:t>
            </a:r>
            <a:r>
              <a:rPr lang="en" sz="3000" b="1">
                <a:latin typeface="Federo"/>
                <a:ea typeface="Federo"/>
                <a:cs typeface="Federo"/>
                <a:sym typeface="Federo"/>
              </a:rPr>
              <a:t>80</a:t>
            </a:r>
            <a:r>
              <a:rPr lang="en" sz="3000"/>
              <a:t> different solutions</a:t>
            </a:r>
            <a:endParaRPr sz="3000"/>
          </a:p>
          <a:p>
            <a:pPr marL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298" name="Google Shape;298;p51" descr="DrDn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924" y="414475"/>
            <a:ext cx="2399323" cy="2192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1" descr="DrD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4669" y="2589993"/>
            <a:ext cx="5794655" cy="2241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2"/>
          <p:cNvSpPr txBox="1">
            <a:spLocks noGrp="1"/>
          </p:cNvSpPr>
          <p:nvPr>
            <p:ph type="title"/>
          </p:nvPr>
        </p:nvSpPr>
        <p:spPr>
          <a:xfrm>
            <a:off x="5366546" y="205978"/>
            <a:ext cx="3320254" cy="2341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"/>
              <a:t>What to reduce or avoid</a:t>
            </a:r>
            <a:endParaRPr/>
          </a:p>
        </p:txBody>
      </p:sp>
      <p:pic>
        <p:nvPicPr>
          <p:cNvPr id="306" name="Google Shape;306;p52" descr="BigBo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500" y="3217001"/>
            <a:ext cx="3079911" cy="17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2" descr="dubai-uae-traffic-is-backed-up-on-al-maktoum-road-in-deira-traffic-in-dubai-during-morning_1908316.jpg"/>
          <p:cNvPicPr preferRelativeResize="0"/>
          <p:nvPr/>
        </p:nvPicPr>
        <p:blipFill rotWithShape="1">
          <a:blip r:embed="rId4">
            <a:alphaModFix/>
          </a:blip>
          <a:srcRect t="60968" r="28865"/>
          <a:stretch/>
        </p:blipFill>
        <p:spPr>
          <a:xfrm>
            <a:off x="5293325" y="3217000"/>
            <a:ext cx="3079900" cy="1901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2" descr="eatlessmea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119076"/>
            <a:ext cx="4454900" cy="25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52"/>
          <p:cNvSpPr txBox="1"/>
          <p:nvPr/>
        </p:nvSpPr>
        <p:spPr>
          <a:xfrm>
            <a:off x="587227" y="2709134"/>
            <a:ext cx="7366148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Buy less new stuff			</a:t>
            </a:r>
            <a:r>
              <a:rPr lang="en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Drive </a:t>
            </a:r>
            <a:r>
              <a:rPr lang="en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 less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3"/>
          <p:cNvSpPr txBox="1">
            <a:spLocks noGrp="1"/>
          </p:cNvSpPr>
          <p:nvPr>
            <p:ph type="title"/>
          </p:nvPr>
        </p:nvSpPr>
        <p:spPr>
          <a:xfrm>
            <a:off x="2847350" y="205978"/>
            <a:ext cx="2883525" cy="61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5400"/>
              <a:buFont typeface="Calibri"/>
              <a:buNone/>
            </a:pPr>
            <a:r>
              <a:rPr lang="en" sz="5400" b="1">
                <a:solidFill>
                  <a:srgbClr val="008000"/>
                </a:solidFill>
              </a:rPr>
              <a:t>Enjoy</a:t>
            </a:r>
            <a:endParaRPr sz="5400" b="1">
              <a:solidFill>
                <a:srgbClr val="008000"/>
              </a:solidFill>
            </a:endParaRPr>
          </a:p>
        </p:txBody>
      </p:sp>
      <p:pic>
        <p:nvPicPr>
          <p:cNvPr id="316" name="Google Shape;316;p53" descr="carpool-lane-sign_1878519.jpg"/>
          <p:cNvPicPr preferRelativeResize="0"/>
          <p:nvPr/>
        </p:nvPicPr>
        <p:blipFill rotWithShape="1">
          <a:blip r:embed="rId3">
            <a:alphaModFix/>
          </a:blip>
          <a:srcRect l="5843" t="11796" r="64336" b="54828"/>
          <a:stretch/>
        </p:blipFill>
        <p:spPr>
          <a:xfrm>
            <a:off x="4929792" y="1071563"/>
            <a:ext cx="1323889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3" descr="IMG_0944.jpg"/>
          <p:cNvPicPr preferRelativeResize="0"/>
          <p:nvPr/>
        </p:nvPicPr>
        <p:blipFill rotWithShape="1">
          <a:blip r:embed="rId4">
            <a:alphaModFix/>
          </a:blip>
          <a:srcRect l="14287" t="4004" r="6853"/>
          <a:stretch/>
        </p:blipFill>
        <p:spPr>
          <a:xfrm>
            <a:off x="3113911" y="3055493"/>
            <a:ext cx="2844442" cy="1947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3" descr="walkBike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2525" y="284500"/>
            <a:ext cx="2453950" cy="245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3" descr="bus3.pdf"/>
          <p:cNvPicPr preferRelativeResize="0"/>
          <p:nvPr/>
        </p:nvPicPr>
        <p:blipFill rotWithShape="1">
          <a:blip r:embed="rId6">
            <a:alphaModFix/>
          </a:blip>
          <a:srcRect l="12494" t="5086" r="14495"/>
          <a:stretch/>
        </p:blipFill>
        <p:spPr>
          <a:xfrm>
            <a:off x="2847350" y="1071563"/>
            <a:ext cx="1526113" cy="1983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3" descr="linedry.pd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80603" y="3055493"/>
            <a:ext cx="1947654" cy="1947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3" descr="veggies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10150" y="2860022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3" descr="jump copy 2.png"/>
          <p:cNvPicPr preferRelativeResize="0"/>
          <p:nvPr/>
        </p:nvPicPr>
        <p:blipFill rotWithShape="1">
          <a:blip r:embed="rId9">
            <a:alphaModFix/>
          </a:blip>
          <a:srcRect l="28164" r="24603"/>
          <a:stretch/>
        </p:blipFill>
        <p:spPr>
          <a:xfrm>
            <a:off x="6372138" y="0"/>
            <a:ext cx="2771862" cy="3055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nRoa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" y="0"/>
            <a:ext cx="91067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39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5"/>
          <p:cNvSpPr txBox="1">
            <a:spLocks noGrp="1"/>
          </p:cNvSpPr>
          <p:nvPr>
            <p:ph type="title"/>
          </p:nvPr>
        </p:nvSpPr>
        <p:spPr>
          <a:xfrm>
            <a:off x="457200" y="153959"/>
            <a:ext cx="8229600" cy="71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"/>
              <a:t>We need </a:t>
            </a:r>
            <a:r>
              <a:rPr lang="en" b="1">
                <a:solidFill>
                  <a:srgbClr val="953735"/>
                </a:solidFill>
              </a:rPr>
              <a:t>URGENT</a:t>
            </a:r>
            <a:r>
              <a:rPr lang="en"/>
              <a:t> action by </a:t>
            </a:r>
            <a:endParaRPr/>
          </a:p>
        </p:txBody>
      </p:sp>
      <p:sp>
        <p:nvSpPr>
          <p:cNvPr id="334" name="Google Shape;334;p55"/>
          <p:cNvSpPr txBox="1">
            <a:spLocks noGrp="1"/>
          </p:cNvSpPr>
          <p:nvPr>
            <p:ph type="body" idx="1"/>
          </p:nvPr>
        </p:nvSpPr>
        <p:spPr>
          <a:xfrm>
            <a:off x="3619500" y="2041450"/>
            <a:ext cx="5067300" cy="30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330"/>
              <a:buNone/>
            </a:pPr>
            <a:r>
              <a:rPr lang="en-US" sz="3000" b="1" u="sng" dirty="0" smtClean="0">
                <a:solidFill>
                  <a:srgbClr val="FF0000"/>
                </a:solidFill>
              </a:rPr>
              <a:t>Progress</a:t>
            </a:r>
            <a:endParaRPr sz="3000" dirty="0"/>
          </a:p>
          <a:p>
            <a:pPr marL="0" lvl="0" indent="0" algn="l" rtl="0">
              <a:lnSpc>
                <a:spcPct val="90000"/>
              </a:lnSpc>
              <a:spcBef>
                <a:spcPts val="666"/>
              </a:spcBef>
              <a:spcAft>
                <a:spcPts val="0"/>
              </a:spcAft>
              <a:buClr>
                <a:srgbClr val="FF0000"/>
              </a:buClr>
              <a:buSzPts val="3330"/>
              <a:buNone/>
            </a:pPr>
            <a:r>
              <a:rPr lang="en" sz="3000" dirty="0">
                <a:solidFill>
                  <a:srgbClr val="FF0000"/>
                </a:solidFill>
              </a:rPr>
              <a:t>Santa Cruz City </a:t>
            </a:r>
            <a:r>
              <a:rPr lang="en" sz="3000" dirty="0" smtClean="0">
                <a:solidFill>
                  <a:srgbClr val="FF0000"/>
                </a:solidFill>
              </a:rPr>
              <a:t>Council</a:t>
            </a:r>
            <a:r>
              <a:rPr lang="en-US" sz="3000" dirty="0" smtClean="0">
                <a:solidFill>
                  <a:srgbClr val="FF0000"/>
                </a:solidFill>
              </a:rPr>
              <a:t>, and the County Board of </a:t>
            </a:r>
            <a:r>
              <a:rPr lang="en-US" sz="3000" dirty="0" err="1" smtClean="0">
                <a:solidFill>
                  <a:srgbClr val="FF0000"/>
                </a:solidFill>
              </a:rPr>
              <a:t>Supes</a:t>
            </a:r>
            <a:r>
              <a:rPr lang="en-US" sz="3000" dirty="0" smtClean="0">
                <a:solidFill>
                  <a:srgbClr val="FF0000"/>
                </a:solidFill>
              </a:rPr>
              <a:t> have both</a:t>
            </a:r>
            <a:r>
              <a:rPr lang="en" sz="3000" dirty="0" smtClean="0">
                <a:solidFill>
                  <a:srgbClr val="FF0000"/>
                </a:solidFill>
              </a:rPr>
              <a:t> passed </a:t>
            </a:r>
            <a:r>
              <a:rPr lang="en" sz="3000" dirty="0">
                <a:solidFill>
                  <a:srgbClr val="FF0000"/>
                </a:solidFill>
              </a:rPr>
              <a:t>Emergency </a:t>
            </a:r>
            <a:r>
              <a:rPr lang="en" sz="3000" dirty="0" smtClean="0">
                <a:solidFill>
                  <a:srgbClr val="FF0000"/>
                </a:solidFill>
              </a:rPr>
              <a:t>Resolution</a:t>
            </a:r>
            <a:r>
              <a:rPr lang="en-US" sz="3000" dirty="0" smtClean="0">
                <a:solidFill>
                  <a:srgbClr val="FF0000"/>
                </a:solidFill>
              </a:rPr>
              <a:t>s</a:t>
            </a:r>
            <a:r>
              <a:rPr lang="en" sz="3000" dirty="0" smtClean="0">
                <a:solidFill>
                  <a:srgbClr val="FF0000"/>
                </a:solidFill>
              </a:rPr>
              <a:t> </a:t>
            </a:r>
            <a:endParaRPr lang="en-US" sz="3000" dirty="0" smtClean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666"/>
              </a:spcBef>
              <a:spcAft>
                <a:spcPts val="0"/>
              </a:spcAft>
              <a:buClr>
                <a:srgbClr val="FF0000"/>
              </a:buClr>
              <a:buSzPts val="3330"/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Now working on electrification and other innovations.</a:t>
            </a:r>
            <a:endParaRPr sz="3000" dirty="0">
              <a:solidFill>
                <a:srgbClr val="FF0000"/>
              </a:solidFill>
            </a:endParaRPr>
          </a:p>
        </p:txBody>
      </p:sp>
      <p:pic>
        <p:nvPicPr>
          <p:cNvPr id="335" name="Google Shape;335;p55" descr="Cit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975" y="865818"/>
            <a:ext cx="2457529" cy="55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55" descr="County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975" y="1419563"/>
            <a:ext cx="4426786" cy="62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55" descr="Screen Shot 2017-01-23 at 3.59.07 P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6100" y="865818"/>
            <a:ext cx="1343025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55" descr="congr.jpg"/>
          <p:cNvPicPr preferRelativeResize="0"/>
          <p:nvPr/>
        </p:nvPicPr>
        <p:blipFill rotWithShape="1">
          <a:blip r:embed="rId6">
            <a:alphaModFix/>
          </a:blip>
          <a:srcRect l="8911" r="10895"/>
          <a:stretch/>
        </p:blipFill>
        <p:spPr>
          <a:xfrm>
            <a:off x="397525" y="2526649"/>
            <a:ext cx="2809200" cy="211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4400"/>
              <a:buFont typeface="Calibri"/>
              <a:buNone/>
            </a:pPr>
            <a:r>
              <a:rPr lang="en" sz="3600" b="1" dirty="0">
                <a:solidFill>
                  <a:srgbClr val="76923C"/>
                </a:solidFill>
              </a:rPr>
              <a:t>Green New </a:t>
            </a:r>
            <a:r>
              <a:rPr lang="en" sz="3600" b="1" dirty="0" smtClean="0">
                <a:solidFill>
                  <a:srgbClr val="76923C"/>
                </a:solidFill>
              </a:rPr>
              <a:t>Deal</a:t>
            </a:r>
            <a:r>
              <a:rPr lang="en-US" sz="3600" b="1" dirty="0" smtClean="0">
                <a:solidFill>
                  <a:srgbClr val="76923C"/>
                </a:solidFill>
              </a:rPr>
              <a:t> – </a:t>
            </a:r>
            <a:r>
              <a:rPr lang="en-US" sz="3600" b="1" dirty="0" err="1" smtClean="0">
                <a:solidFill>
                  <a:srgbClr val="76923C"/>
                </a:solidFill>
              </a:rPr>
              <a:t>Ca</a:t>
            </a:r>
            <a:r>
              <a:rPr lang="en-US" sz="3600" b="1" dirty="0" smtClean="0">
                <a:solidFill>
                  <a:srgbClr val="76923C"/>
                </a:solidFill>
              </a:rPr>
              <a:t> GND coming soon!</a:t>
            </a:r>
            <a:endParaRPr sz="3600" b="1" dirty="0">
              <a:solidFill>
                <a:srgbClr val="76923C"/>
              </a:solidFill>
            </a:endParaRPr>
          </a:p>
        </p:txBody>
      </p:sp>
      <p:pic>
        <p:nvPicPr>
          <p:cNvPr id="358" name="Google Shape;358;p58" descr="Screen Shot 2018-11-27 at 6.01.59 PM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4480" b="14480"/>
          <a:stretch/>
        </p:blipFill>
        <p:spPr>
          <a:xfrm>
            <a:off x="457200" y="954675"/>
            <a:ext cx="8229600" cy="399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7"/>
          <p:cNvSpPr txBox="1">
            <a:spLocks noGrp="1"/>
          </p:cNvSpPr>
          <p:nvPr>
            <p:ph type="title"/>
          </p:nvPr>
        </p:nvSpPr>
        <p:spPr>
          <a:xfrm>
            <a:off x="4144952" y="205978"/>
            <a:ext cx="4744676" cy="1431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" sz="2800" b="1" dirty="0"/>
              <a:t>Young people worldwide are protesting</a:t>
            </a:r>
            <a:r>
              <a:rPr lang="en" sz="2800" dirty="0"/>
              <a:t>. Their future is in serious jeopardy!</a:t>
            </a:r>
            <a:endParaRPr sz="2800" dirty="0"/>
          </a:p>
        </p:txBody>
      </p:sp>
      <p:sp>
        <p:nvSpPr>
          <p:cNvPr id="413" name="Google Shape;413;p67"/>
          <p:cNvSpPr txBox="1"/>
          <p:nvPr/>
        </p:nvSpPr>
        <p:spPr>
          <a:xfrm>
            <a:off x="432722" y="2597151"/>
            <a:ext cx="2470375" cy="2249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Climate Strike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 20-27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Santa Cruz march Sep 27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Earth Day Actions Planned 2020</a:t>
            </a:r>
          </a:p>
        </p:txBody>
      </p:sp>
      <p:pic>
        <p:nvPicPr>
          <p:cNvPr id="3" name="Picture 2" descr="Screen Shot 2019-09-06 at 9.09.2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88"/>
          <a:stretch/>
        </p:blipFill>
        <p:spPr>
          <a:xfrm>
            <a:off x="221038" y="0"/>
            <a:ext cx="3712230" cy="2496473"/>
          </a:xfrm>
          <a:prstGeom prst="rect">
            <a:avLst/>
          </a:prstGeom>
        </p:spPr>
      </p:pic>
      <p:pic>
        <p:nvPicPr>
          <p:cNvPr id="4" name="Picture 3" descr="Mission Hill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4" b="9478"/>
          <a:stretch/>
        </p:blipFill>
        <p:spPr>
          <a:xfrm>
            <a:off x="3401595" y="1776535"/>
            <a:ext cx="5742405" cy="3366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365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" sz="5400"/>
              <a:t>There really is HOPE!</a:t>
            </a:r>
            <a:br>
              <a:rPr lang="en" sz="5400"/>
            </a:br>
            <a:r>
              <a:rPr lang="en" sz="5400"/>
              <a:t>Together we CAN do it.</a:t>
            </a:r>
            <a:endParaRPr sz="5400"/>
          </a:p>
        </p:txBody>
      </p:sp>
      <p:pic>
        <p:nvPicPr>
          <p:cNvPr id="427" name="Google Shape;427;p69" descr="NatB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7237" y="1863450"/>
            <a:ext cx="4556982" cy="258593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69"/>
          <p:cNvSpPr txBox="1"/>
          <p:nvPr/>
        </p:nvSpPr>
        <p:spPr>
          <a:xfrm>
            <a:off x="1422887" y="4369594"/>
            <a:ext cx="6466988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more details see     https://scruzclimate.org/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378</Words>
  <Application>Microsoft Macintosh PowerPoint</Application>
  <PresentationFormat>On-screen Show (16:9)</PresentationFormat>
  <Paragraphs>69</Paragraphs>
  <Slides>21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Simple Light</vt:lpstr>
      <vt:lpstr>Office Theme</vt:lpstr>
      <vt:lpstr>Climate CRISIS  In Brief By Pauline Seales Spring 2020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Greenhouse Effect</vt:lpstr>
      <vt:lpstr>Climate Change has many effects</vt:lpstr>
      <vt:lpstr>PowerPoint Presentation</vt:lpstr>
      <vt:lpstr>PowerPoint Presentation</vt:lpstr>
      <vt:lpstr>PowerPoint Presentation</vt:lpstr>
      <vt:lpstr>PowerPoint Presentation</vt:lpstr>
      <vt:lpstr>What to reduce or avoid</vt:lpstr>
      <vt:lpstr>PowerPoint Presentation</vt:lpstr>
      <vt:lpstr>What to reduce or avoid</vt:lpstr>
      <vt:lpstr>Enjoy</vt:lpstr>
      <vt:lpstr>PowerPoint Presentation</vt:lpstr>
      <vt:lpstr>We need URGENT action by </vt:lpstr>
      <vt:lpstr>Green New Deal – Ca GND coming soon!</vt:lpstr>
      <vt:lpstr>Young people worldwide are protesting. Their future is in serious jeopardy!</vt:lpstr>
      <vt:lpstr>There really is HOPE! Together we CAN do it.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CRISIS Update By Pauline Seales  Feb 2019 </dc:title>
  <cp:lastModifiedBy>pauline seales</cp:lastModifiedBy>
  <cp:revision>31</cp:revision>
  <dcterms:modified xsi:type="dcterms:W3CDTF">2020-02-28T16:02:43Z</dcterms:modified>
</cp:coreProperties>
</file>