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media/image43.jpg" ContentType="image/png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88" r:id="rId10"/>
    <p:sldId id="263" r:id="rId11"/>
    <p:sldId id="264" r:id="rId12"/>
    <p:sldId id="265" r:id="rId13"/>
    <p:sldId id="266" r:id="rId14"/>
    <p:sldId id="268" r:id="rId15"/>
    <p:sldId id="269" r:id="rId16"/>
    <p:sldId id="287" r:id="rId17"/>
    <p:sldId id="289" r:id="rId18"/>
    <p:sldId id="270" r:id="rId19"/>
    <p:sldId id="290" r:id="rId20"/>
    <p:sldId id="271" r:id="rId21"/>
    <p:sldId id="272" r:id="rId22"/>
    <p:sldId id="292" r:id="rId23"/>
    <p:sldId id="291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3" r:id="rId33"/>
    <p:sldId id="286" r:id="rId34"/>
    <p:sldId id="284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A9F688-1385-487D-B637-E2DF915C5F22}">
  <a:tblStyle styleId="{59A9F688-1385-487D-B637-E2DF915C5F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12" y="-4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021317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Relationship Id="rId3" Type="http://schemas.openxmlformats.org/officeDocument/2006/relationships/hyperlink" Target="https://climate.nasa.gov/interactives/global-ice-viewer/%23/2/22" TargetMode="Externa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ee27030e3_2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Paradise,</a:t>
            </a:r>
            <a:r>
              <a:rPr lang="en-US" baseline="0" dirty="0" smtClean="0"/>
              <a:t> </a:t>
            </a:r>
            <a:r>
              <a:rPr lang="en-US" dirty="0" smtClean="0"/>
              <a:t>California y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costa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EE. UU.</a:t>
            </a:r>
            <a:r>
              <a:rPr lang="en-US" dirty="0" smtClean="0">
                <a:effectLst/>
              </a:rPr>
              <a:t> </a:t>
            </a:r>
            <a:endParaRPr dirty="0"/>
          </a:p>
        </p:txBody>
      </p:sp>
      <p:sp>
        <p:nvSpPr>
          <p:cNvPr id="131" name="Google Shape;131;g4ee27030e3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ee27030e3_2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Quién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conoce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personas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afectadas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incendios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tormentas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 o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inundaciones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recientes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?</a:t>
            </a:r>
            <a:r>
              <a:rPr lang="en-US" dirty="0" smtClean="0">
                <a:effectLst/>
              </a:rPr>
              <a:t> </a:t>
            </a:r>
            <a:endParaRPr dirty="0"/>
          </a:p>
        </p:txBody>
      </p:sp>
      <p:sp>
        <p:nvSpPr>
          <p:cNvPr id="140" name="Google Shape;140;g4ee27030e3_2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ee27030e3_2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4ee27030e3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ee27030e3_2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4ee27030e3_2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ee27030e3_2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El 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invernadero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el principal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causante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temperatura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en la Tierra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aumente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atrapando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calor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dentro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nuestra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atmósfera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Dicho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efecto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provoca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temperatura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la Tierra sea mas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alta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lo normal. </a:t>
            </a:r>
          </a:p>
        </p:txBody>
      </p:sp>
      <p:sp>
        <p:nvSpPr>
          <p:cNvPr id="179" name="Google Shape;179;g4ee27030e3_2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ee27030e3_2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4ee27030e3_2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158750" indent="0">
              <a:buNone/>
            </a:pPr>
            <a:r>
              <a:rPr lang="en" altLang="en" dirty="0"/>
              <a:t>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ciencia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básica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conoce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desde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fines del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siglo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XIX.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4ee27030e3_2_1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Demostración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sartén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pequeña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158750" indent="0">
              <a:buNone/>
            </a:pP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Encender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¿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Hace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calor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todavía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15875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llamadas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telefónicas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Hijo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mío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el auto no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arranca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Claro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vendré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pronto</a:t>
            </a:r>
          </a:p>
          <a:p>
            <a:pPr marL="15875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¡El pan!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Apagado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¿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hace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frío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15875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158750" indent="0">
              <a:buNone/>
            </a:pPr>
            <a:r>
              <a:rPr 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Esta pequeña cosa se calienta lentamente y se enfría muy lentamente.  La tierra es enorme se calienta lentamente y se enfría muy </a:t>
            </a:r>
            <a:r>
              <a:rPr lang="es-E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lentament.e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3222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ee27030e3_2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4ee27030e3_2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CO2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creciente</a:t>
            </a:r>
            <a:r>
              <a:rPr lang="en-US" dirty="0" smtClean="0">
                <a:effectLst/>
              </a:rPr>
              <a:t>   - 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necesita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bajarlo</a:t>
            </a:r>
            <a:endParaRPr dirty="0"/>
          </a:p>
        </p:txBody>
      </p:sp>
      <p:sp>
        <p:nvSpPr>
          <p:cNvPr id="204" name="Google Shape;204;g4ee27030e3_2_1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ee27030e3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4ee27030e3_2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" altLang="en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CO2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volviendo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ochocientos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mil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baseline="0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anos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" altLang="en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800,000 </a:t>
            </a:r>
            <a:r>
              <a:rPr lang="en" alt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era de Hielo     calentamiento</a:t>
            </a:r>
            <a:r>
              <a:rPr lang="en-US" sz="1200" dirty="0" smtClean="0">
                <a:effectLst/>
              </a:rPr>
              <a:t> </a:t>
            </a:r>
            <a:r>
              <a:rPr lang="en-US" sz="1200" baseline="0" dirty="0" smtClean="0">
                <a:effectLst/>
              </a:rPr>
              <a:t>  </a:t>
            </a:r>
            <a:r>
              <a:rPr lang="en-US" sz="1200" baseline="0" dirty="0" err="1" smtClean="0">
                <a:effectLst/>
              </a:rPr>
              <a:t>ciclos</a:t>
            </a:r>
            <a:r>
              <a:rPr lang="en-US" sz="1200" baseline="0" dirty="0" smtClean="0">
                <a:effectLst/>
              </a:rPr>
              <a:t> </a:t>
            </a:r>
            <a:r>
              <a:rPr lang="en-US" sz="1200" baseline="0" dirty="0" err="1" smtClean="0">
                <a:effectLst/>
              </a:rPr>
              <a:t>naturales</a:t>
            </a:r>
            <a:r>
              <a:rPr lang="en-US" sz="1200" baseline="0" dirty="0" smtClean="0">
                <a:effectLst/>
              </a:rPr>
              <a:t>     </a:t>
            </a: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causado por bamboleos en órbita terrestre</a:t>
            </a:r>
            <a:r>
              <a:rPr lang="en-US" sz="1200" dirty="0" smtClean="0">
                <a:effectLst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momento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está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allá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cualquier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cosa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en los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últimos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millones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años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1200" dirty="0" smtClean="0">
                <a:effectLst/>
              </a:rPr>
              <a:t>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4ee27030e3_2_1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ee27030e3_2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" altLang="es-E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tormentas más fuertes</a:t>
            </a: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ciclos cambiantes de lluvia y nieve, migración y cambios en el ciclo de vida,</a:t>
            </a:r>
          </a:p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altLang="es-E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temperaturas más altas y más olas de calor.</a:t>
            </a:r>
            <a:r>
              <a:rPr lang="es-ES" altLang="es-ES" sz="1100" b="1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sequías</a:t>
            </a: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incendios</a:t>
            </a:r>
            <a:r>
              <a:rPr lang="en-U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forestales</a:t>
            </a:r>
            <a:r>
              <a:rPr lang="en-US" b="1" dirty="0" smtClean="0">
                <a:effectLst/>
              </a:rPr>
              <a:t> </a:t>
            </a:r>
          </a:p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" altLang="es-E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 las montañas menos nieve y hielo, descongelando el permafrost en el ártico</a:t>
            </a:r>
            <a:r>
              <a:rPr lang="es-ES" altLang="es-E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" altLang="es-ES" sz="1100" b="1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aumento del nivel del mar</a:t>
            </a: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océanos más cálidos, acidificación del océano coral dañado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5" name="Google Shape;215;g4ee27030e3_2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ee27030e3_2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4ee27030e3_2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ee27030e3_2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4ee27030e3_2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ee27030e3_2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tabLst/>
              <a:defRPr/>
            </a:pPr>
            <a:r>
              <a:rPr lang="en-US" dirty="0" smtClean="0">
                <a:effectLst/>
              </a:rPr>
              <a:t> </a:t>
            </a:r>
            <a:r>
              <a:rPr 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Demostración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Agua en frascos A Agua y hielo 		B Agua solamente  ayudante marca niveles en ambos 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 - el nivel será más alto después de que el hielo se derrita Ya veremos B - está cerca de los glaciares - pon 3 cubos ahora - más tarde</a:t>
            </a:r>
            <a:r>
              <a:rPr lang="en-US" dirty="0" smtClean="0">
                <a:effectLst/>
              </a:rPr>
              <a:t> 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4ee27030e3_2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ee27030e3_2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Demonstartion</a:t>
            </a:r>
            <a:r>
              <a:rPr lang="en-US" dirty="0" smtClean="0"/>
              <a:t>  Water</a:t>
            </a:r>
            <a:r>
              <a:rPr lang="en-US" baseline="0" dirty="0" smtClean="0"/>
              <a:t> in jars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smtClean="0"/>
              <a:t>A Water &amp; Ice  		B  Water only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smtClean="0"/>
              <a:t> helper marks levels in both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smtClean="0"/>
              <a:t>? A – will level be higher after the ice melts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smtClean="0"/>
              <a:t>We’ll see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smtClean="0"/>
              <a:t>B – is near glaciers – put in 3 cubes now – more later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aseline="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4ee27030e3_2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https://climate.nasa.gov/interactives/global-ice-viewer/#/2/22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998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pPr marL="158750" indent="0">
              <a:buNone/>
            </a:pPr>
            <a:endParaRPr lang="en-US" dirty="0" smtClean="0"/>
          </a:p>
          <a:p>
            <a:pPr marL="158750" marR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" altLang="es-E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Mapa del plan de adaptación de la ciudad</a:t>
            </a:r>
            <a:r>
              <a:rPr lang="en-US" dirty="0" smtClean="0">
                <a:effectLst/>
              </a:rPr>
              <a:t>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Santa Cruz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733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ee27030e3_2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4ee27030e3_2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Mapa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cincuenta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doscientos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años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partir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ahora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hacemos nada con la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problema</a:t>
            </a:r>
            <a:r>
              <a:rPr lang="en-US" dirty="0" smtClean="0">
                <a:effectLst/>
              </a:rPr>
              <a:t> 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g4ee27030e3_2_1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20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ee27030e3_2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Sources</a:t>
            </a:r>
            <a:r>
              <a:rPr lang="en-US" baseline="0" dirty="0" smtClean="0"/>
              <a:t> of methane include </a:t>
            </a:r>
            <a:r>
              <a:rPr lang="en-US" baseline="0" dirty="0" err="1" smtClean="0"/>
              <a:t>fracked</a:t>
            </a:r>
            <a:r>
              <a:rPr lang="en-US" baseline="0" dirty="0" smtClean="0"/>
              <a:t> natural gas and cows</a:t>
            </a:r>
            <a:endParaRPr dirty="0"/>
          </a:p>
        </p:txBody>
      </p:sp>
      <p:sp>
        <p:nvSpPr>
          <p:cNvPr id="281" name="Google Shape;281;g4ee27030e3_2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ee27030e3_2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4ee27030e3_2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4ee27030e3_2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Ochenta</a:t>
            </a:r>
            <a:r>
              <a:rPr lang="en-US" dirty="0" smtClean="0"/>
              <a:t> </a:t>
            </a:r>
            <a:r>
              <a:rPr lang="en-US" dirty="0" err="1" smtClean="0"/>
              <a:t>soluciones</a:t>
            </a:r>
            <a:endParaRPr dirty="0"/>
          </a:p>
        </p:txBody>
      </p:sp>
      <p:sp>
        <p:nvSpPr>
          <p:cNvPr id="295" name="Google Shape;295;g4ee27030e3_2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4ee27030e3_2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4ee27030e3_2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1828800" lvl="4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/>
              <a:t>Necesitamos comer menos carne de res, porque los vacas producen el gas metano. Y manejar menos si </a:t>
            </a:r>
            <a:r>
              <a:rPr lang="en" altLang="en" dirty="0" smtClean="0"/>
              <a:t>pueden</a:t>
            </a:r>
            <a:r>
              <a:rPr lang="en-US" altLang="en" dirty="0" smtClean="0"/>
              <a:t>.</a:t>
            </a:r>
            <a:r>
              <a:rPr lang="en" altLang="en" dirty="0" smtClean="0"/>
              <a:t> </a:t>
            </a:r>
            <a:endParaRPr dirty="0"/>
          </a:p>
        </p:txBody>
      </p:sp>
      <p:sp>
        <p:nvSpPr>
          <p:cNvPr id="303" name="Google Shape;303;g4ee27030e3_2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26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ee27030e3_2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4ee27030e3_2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/>
              <a:t>Walking and biking are fun and healthy, the bus and carpools can help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/>
              <a:t>In winter find that old favorite sweater  , and line dried clothes smell great</a:t>
            </a:r>
            <a:endParaRPr dirty="0"/>
          </a:p>
        </p:txBody>
      </p:sp>
      <p:sp>
        <p:nvSpPr>
          <p:cNvPr id="313" name="Google Shape;313;g4ee27030e3_2_2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27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ee27030e3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4ee27030e3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158750" indent="0">
              <a:buNone/>
            </a:pP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Necesitamos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acción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gobierno</a:t>
            </a:r>
            <a:endParaRPr lang="en-US" sz="1100" b="0" i="0" u="none" strike="noStrike" cap="none" dirty="0" smtClean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ciudad,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condado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estado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todo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empezando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Gobierno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nacional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aún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no</a:t>
            </a:r>
          </a:p>
          <a:p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4ee27030e3_2_2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28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ee27030e3_2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Alexandrio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Ocasio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-Cortes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presentó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dirty="0" smtClean="0">
                <a:effectLst/>
              </a:rPr>
              <a:t> </a:t>
            </a:r>
            <a:endParaRPr dirty="0"/>
          </a:p>
        </p:txBody>
      </p:sp>
      <p:sp>
        <p:nvSpPr>
          <p:cNvPr id="355" name="Google Shape;355;g4ee27030e3_2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4ee27030e3_2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incluye</a:t>
            </a:r>
            <a:endParaRPr dirty="0"/>
          </a:p>
        </p:txBody>
      </p:sp>
      <p:sp>
        <p:nvSpPr>
          <p:cNvPr id="361" name="Google Shape;361;g4ee27030e3_2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4ee27030e3_2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4ee27030e3_2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4ee27030e3_2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4ee27030e3_2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numCol="1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numCol="1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numCol="1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numCol="1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311701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4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 rot="5400000">
            <a:off x="5463778" y="1371600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alt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limate.nasa.gov/interactives/global-ice-viewer/%23/2/22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0.jp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0.jp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jpg"/><Relationship Id="rId9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ctrTitle"/>
          </p:nvPr>
        </p:nvSpPr>
        <p:spPr>
          <a:xfrm>
            <a:off x="3888696" y="238168"/>
            <a:ext cx="4856161" cy="144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Crisis </a:t>
            </a:r>
            <a:r>
              <a:rPr lang="en-US" sz="3600" b="1" dirty="0" err="1">
                <a:solidFill>
                  <a:srgbClr val="FF0000"/>
                </a:solidFill>
              </a:rPr>
              <a:t>C</a:t>
            </a:r>
            <a:r>
              <a:rPr lang="en-US" sz="3600" b="1" dirty="0" err="1" smtClean="0">
                <a:solidFill>
                  <a:srgbClr val="FF0000"/>
                </a:solidFill>
              </a:rPr>
              <a:t>limatica</a:t>
            </a:r>
            <a:r>
              <a:rPr lang="en-US" sz="3600" b="1" dirty="0" smtClean="0">
                <a:solidFill>
                  <a:srgbClr val="FF0000"/>
                </a:solidFill>
              </a:rPr>
              <a:t/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" altLang="en" sz="2800" b="1" dirty="0" smtClean="0"/>
              <a:t>por </a:t>
            </a:r>
            <a:r>
              <a:rPr lang="en" altLang="en" sz="2800" b="1" dirty="0"/>
              <a:t>Pauline Seales </a:t>
            </a:r>
            <a:br>
              <a:rPr lang="en" altLang="en" sz="2800" b="1" dirty="0"/>
            </a:br>
            <a:r>
              <a:rPr lang="en-US" sz="2800" b="1" dirty="0" smtClean="0"/>
              <a:t>Aug</a:t>
            </a:r>
            <a:r>
              <a:rPr lang="en" altLang="en" sz="2800" b="1" dirty="0" smtClean="0"/>
              <a:t> </a:t>
            </a:r>
            <a:r>
              <a:rPr lang="en" altLang="en" sz="2800" b="1" dirty="0"/>
              <a:t>2019</a:t>
            </a:r>
            <a:br>
              <a:rPr lang="en" altLang="en" sz="2800" b="1" dirty="0"/>
            </a:br>
            <a:endParaRPr sz="2800"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26" descr="PL0s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721427"/>
            <a:ext cx="4059592" cy="24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descr="FleeingCar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0371" y="2721427"/>
            <a:ext cx="3332721" cy="242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 descr="Michael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30548"/>
            <a:ext cx="3503719" cy="257806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3800024" y="1770504"/>
            <a:ext cx="4685265" cy="7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2018 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incendios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inundaciones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5" r="5946" b="25623"/>
          <a:stretch/>
        </p:blipFill>
        <p:spPr>
          <a:xfrm>
            <a:off x="0" y="205975"/>
            <a:ext cx="5054703" cy="3330855"/>
          </a:xfrm>
          <a:prstGeom prst="rect">
            <a:avLst/>
          </a:prstGeom>
        </p:spPr>
      </p:pic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5153614" y="305251"/>
            <a:ext cx="3651494" cy="66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>
              <a:buSzPts val="4400"/>
            </a:pPr>
            <a:r>
              <a:rPr lang="en" altLang="en" sz="3000" dirty="0" smtClean="0"/>
              <a:t>2019</a:t>
            </a:r>
            <a:r>
              <a:rPr lang="en-US" altLang="en" sz="3000" dirty="0" smtClean="0"/>
              <a:t> </a:t>
            </a:r>
            <a:r>
              <a:rPr lang="en-US" sz="3200" dirty="0" err="1" smtClean="0"/>
              <a:t>Caos</a:t>
            </a:r>
            <a:r>
              <a:rPr lang="en-US" sz="3200" dirty="0" smtClean="0"/>
              <a:t> </a:t>
            </a:r>
            <a:r>
              <a:rPr lang="en-US" sz="3200" dirty="0" err="1"/>
              <a:t>climático</a:t>
            </a:r>
            <a:r>
              <a:rPr lang="en-US" sz="3200" dirty="0"/>
              <a:t/>
            </a:r>
            <a:br>
              <a:rPr lang="en-US" sz="3200" dirty="0"/>
            </a:br>
            <a:endParaRPr sz="3000" dirty="0"/>
          </a:p>
        </p:txBody>
      </p:sp>
      <p:pic>
        <p:nvPicPr>
          <p:cNvPr id="7" name="Picture 6" descr="Screen Shot 2019-09-06 at 9.48.52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4"/>
          <a:stretch/>
        </p:blipFill>
        <p:spPr>
          <a:xfrm>
            <a:off x="4488523" y="2033601"/>
            <a:ext cx="4453125" cy="30412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286" y="3794780"/>
            <a:ext cx="4123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En primavera, </a:t>
            </a:r>
            <a:r>
              <a:rPr lang="en-US" sz="1800" dirty="0" err="1"/>
              <a:t>las</a:t>
            </a:r>
            <a:r>
              <a:rPr lang="en-US" sz="1800" dirty="0"/>
              <a:t> </a:t>
            </a:r>
            <a:r>
              <a:rPr lang="en-US" sz="1800" dirty="0" err="1"/>
              <a:t>inundaciones</a:t>
            </a:r>
            <a:r>
              <a:rPr lang="en-US" sz="1800" dirty="0"/>
              <a:t> </a:t>
            </a:r>
            <a:r>
              <a:rPr lang="en-US" sz="1800" dirty="0" err="1"/>
              <a:t>destruyeron</a:t>
            </a:r>
            <a:r>
              <a:rPr lang="en-US" sz="1800" dirty="0"/>
              <a:t> </a:t>
            </a:r>
            <a:r>
              <a:rPr lang="en-US" sz="1800" dirty="0" err="1"/>
              <a:t>esta</a:t>
            </a:r>
            <a:r>
              <a:rPr lang="en-US" sz="1800" dirty="0"/>
              <a:t> </a:t>
            </a:r>
            <a:r>
              <a:rPr lang="en-US" sz="1800" dirty="0" err="1"/>
              <a:t>presa</a:t>
            </a:r>
            <a:r>
              <a:rPr lang="en-US" sz="1800" dirty="0"/>
              <a:t> en Nebraska y </a:t>
            </a:r>
            <a:r>
              <a:rPr lang="en-US" sz="1800" dirty="0" err="1"/>
              <a:t>destruyeron</a:t>
            </a:r>
            <a:r>
              <a:rPr lang="en-US" sz="1800" dirty="0"/>
              <a:t> </a:t>
            </a:r>
            <a:r>
              <a:rPr lang="en-US" sz="1800" dirty="0" err="1"/>
              <a:t>millones</a:t>
            </a:r>
            <a:r>
              <a:rPr lang="en-US" sz="1800" dirty="0"/>
              <a:t> de </a:t>
            </a:r>
            <a:r>
              <a:rPr lang="en-US" sz="1800" dirty="0" err="1"/>
              <a:t>hogares</a:t>
            </a:r>
            <a:r>
              <a:rPr lang="en-US" sz="1800" dirty="0"/>
              <a:t> en Mozambique, </a:t>
            </a:r>
            <a:r>
              <a:rPr lang="en-US" sz="1800" dirty="0" err="1"/>
              <a:t>África</a:t>
            </a:r>
            <a:r>
              <a:rPr lang="en-US" sz="1800" dirty="0"/>
              <a:t>. </a:t>
            </a:r>
          </a:p>
        </p:txBody>
      </p:sp>
      <p:sp>
        <p:nvSpPr>
          <p:cNvPr id="2" name="Rectangle 1"/>
          <p:cNvSpPr/>
          <p:nvPr/>
        </p:nvSpPr>
        <p:spPr>
          <a:xfrm>
            <a:off x="5054703" y="802056"/>
            <a:ext cx="38332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En el </a:t>
            </a:r>
            <a:r>
              <a:rPr lang="en-US" sz="2000" dirty="0" err="1"/>
              <a:t>verano</a:t>
            </a:r>
            <a:r>
              <a:rPr lang="en-US" sz="2000" dirty="0"/>
              <a:t>, el </a:t>
            </a:r>
            <a:r>
              <a:rPr lang="en-US" sz="2000" dirty="0" err="1"/>
              <a:t>huracán</a:t>
            </a:r>
            <a:r>
              <a:rPr lang="en-US" sz="2000" dirty="0"/>
              <a:t> Dorian </a:t>
            </a:r>
            <a:r>
              <a:rPr lang="en-US" sz="2000" dirty="0" err="1"/>
              <a:t>devastó</a:t>
            </a:r>
            <a:r>
              <a:rPr lang="en-US" sz="2000" dirty="0"/>
              <a:t> </a:t>
            </a:r>
            <a:r>
              <a:rPr lang="en-US" sz="2000" dirty="0" err="1"/>
              <a:t>las</a:t>
            </a:r>
            <a:r>
              <a:rPr lang="en-US" sz="2000" dirty="0"/>
              <a:t> Bahamas y el Amazonas </a:t>
            </a:r>
            <a:r>
              <a:rPr lang="en-US" sz="2000" dirty="0" err="1"/>
              <a:t>estaba</a:t>
            </a:r>
            <a:r>
              <a:rPr lang="en-US" sz="2000" dirty="0"/>
              <a:t> </a:t>
            </a:r>
            <a:r>
              <a:rPr lang="en-US" sz="2000" dirty="0" err="1"/>
              <a:t>ardiendo</a:t>
            </a:r>
            <a:r>
              <a:rPr lang="en-US" sz="2000" dirty="0"/>
              <a:t>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457200" y="309563"/>
            <a:ext cx="8229600" cy="428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   </a:t>
            </a:r>
            <a:r>
              <a:rPr lang="en" altLang="en" sz="4000" dirty="0" smtClean="0"/>
              <a:t>C</a:t>
            </a:r>
            <a:r>
              <a:rPr lang="en-US" sz="4000" dirty="0" err="1" smtClean="0"/>
              <a:t>ambio</a:t>
            </a:r>
            <a:r>
              <a:rPr lang="en-US" sz="4000" dirty="0" smtClean="0"/>
              <a:t> </a:t>
            </a:r>
            <a:r>
              <a:rPr lang="en-US" sz="4000" dirty="0" err="1" smtClean="0"/>
              <a:t>climatico</a:t>
            </a:r>
            <a:r>
              <a:rPr lang="en-US" sz="4000" dirty="0" smtClean="0"/>
              <a:t>   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000" dirty="0"/>
              <a:t>	</a:t>
            </a:r>
            <a:r>
              <a:rPr lang="en-US" sz="4000" dirty="0" smtClean="0"/>
              <a:t>		o  </a:t>
            </a:r>
            <a:r>
              <a:rPr lang="en-US" sz="4000" dirty="0" err="1" smtClean="0"/>
              <a:t>Calentamiento</a:t>
            </a:r>
            <a:r>
              <a:rPr lang="en-US" sz="4000" dirty="0" smtClean="0"/>
              <a:t> global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dirty="0" smtClean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	</a:t>
            </a:r>
            <a:r>
              <a:rPr lang="en-US" sz="4800" dirty="0" err="1" smtClean="0"/>
              <a:t>es</a:t>
            </a:r>
            <a:r>
              <a:rPr lang="en-US" sz="4800" dirty="0" smtClean="0"/>
              <a:t>    </a:t>
            </a:r>
            <a:r>
              <a:rPr lang="en-US" sz="4800" dirty="0" smtClean="0">
                <a:solidFill>
                  <a:srgbClr val="FF0000"/>
                </a:solidFill>
              </a:rPr>
              <a:t>Crisis c</a:t>
            </a:r>
            <a:r>
              <a:rPr lang="en" altLang="en" sz="4800" dirty="0" smtClean="0">
                <a:solidFill>
                  <a:srgbClr val="FF0000"/>
                </a:solidFill>
              </a:rPr>
              <a:t>limat</a:t>
            </a:r>
            <a:r>
              <a:rPr lang="en-US" sz="4800" dirty="0" err="1" smtClean="0">
                <a:solidFill>
                  <a:srgbClr val="FF0000"/>
                </a:solidFill>
              </a:rPr>
              <a:t>ica</a:t>
            </a:r>
            <a:endParaRPr sz="4800" dirty="0">
              <a:solidFill>
                <a:srgbClr val="FF0000"/>
              </a:solidFill>
            </a:endParaRPr>
          </a:p>
          <a:p>
            <a:pPr marL="2286000" lvl="5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altLang="en" sz="3200" dirty="0"/>
              <a:t>			</a:t>
            </a:r>
            <a:endParaRPr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/>
        </p:nvSpPr>
        <p:spPr>
          <a:xfrm>
            <a:off x="6587648" y="259628"/>
            <a:ext cx="2032477" cy="443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algn="ctr"/>
            <a:r>
              <a:rPr lang="en-US" sz="2800" dirty="0"/>
              <a:t>Se </a:t>
            </a:r>
            <a:r>
              <a:rPr lang="en-US" sz="2800" dirty="0" err="1"/>
              <a:t>esta</a:t>
            </a:r>
            <a:r>
              <a:rPr lang="en-US" sz="2800" dirty="0"/>
              <a:t> </a:t>
            </a:r>
            <a:r>
              <a:rPr lang="en-US" sz="2800" dirty="0" err="1"/>
              <a:t>poniendo</a:t>
            </a:r>
            <a:r>
              <a:rPr lang="en-US" sz="2800" dirty="0"/>
              <a:t> mas </a:t>
            </a:r>
            <a:r>
              <a:rPr lang="en-US" sz="2800" dirty="0" err="1" smtClean="0"/>
              <a:t>caliente</a:t>
            </a:r>
            <a:r>
              <a:rPr lang="en-US" sz="2800" dirty="0" smtClean="0"/>
              <a:t> y hay mas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 descr="Screen Shot 2019-08-08 at 4.26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75482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 altLang="en"/>
              <a:t>Greenhouse Effect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pic>
        <p:nvPicPr>
          <p:cNvPr id="3" name="Picture 2" descr="Screen Shot 2019-08-08 at 8.51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3" y="382391"/>
            <a:ext cx="8660653" cy="4438467"/>
          </a:xfrm>
          <a:prstGeom prst="rect">
            <a:avLst/>
          </a:prstGeom>
        </p:spPr>
      </p:pic>
      <p:pic>
        <p:nvPicPr>
          <p:cNvPr id="4" name="Picture 3" descr="Screen Shot 2019-08-08 at 9.04.5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6" y="0"/>
            <a:ext cx="8934061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body" idx="1"/>
          </p:nvPr>
        </p:nvSpPr>
        <p:spPr>
          <a:xfrm>
            <a:off x="6815667" y="292964"/>
            <a:ext cx="2195684" cy="219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342900" indent="-139700">
              <a:spcBef>
                <a:spcPts val="640"/>
              </a:spcBef>
              <a:buSzPts val="3200"/>
              <a:buNone/>
            </a:pPr>
            <a:r>
              <a:rPr lang="en-US" sz="2400" dirty="0" smtClean="0"/>
              <a:t>  En </a:t>
            </a:r>
            <a:r>
              <a:rPr lang="en-US" sz="2400" dirty="0"/>
              <a:t>California, los coches </a:t>
            </a:r>
            <a:r>
              <a:rPr lang="en-US" sz="2400" dirty="0" err="1"/>
              <a:t>producen</a:t>
            </a:r>
            <a:r>
              <a:rPr lang="en-US" sz="2400" dirty="0"/>
              <a:t> la mayor parte del CO</a:t>
            </a:r>
            <a:r>
              <a:rPr lang="en-US" sz="2400" baseline="-25000" dirty="0"/>
              <a:t>2</a:t>
            </a: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1600"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" altLang="en" dirty="0" smtClean="0"/>
              <a:t>Add</a:t>
            </a:r>
            <a:endParaRPr dirty="0"/>
          </a:p>
        </p:txBody>
      </p:sp>
      <p:pic>
        <p:nvPicPr>
          <p:cNvPr id="189" name="Google Shape;189;p35" descr="warming blanket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311" y="102520"/>
            <a:ext cx="3415594" cy="370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5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40081"/>
          <a:stretch/>
        </p:blipFill>
        <p:spPr>
          <a:xfrm>
            <a:off x="3872794" y="237522"/>
            <a:ext cx="3263275" cy="219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5" descr="SmokeStacks.png"/>
          <p:cNvPicPr preferRelativeResize="0"/>
          <p:nvPr/>
        </p:nvPicPr>
        <p:blipFill rotWithShape="1">
          <a:blip r:embed="rId5">
            <a:alphaModFix/>
          </a:blip>
          <a:srcRect l="6759" t="3394" r="19472" b="24893"/>
          <a:stretch/>
        </p:blipFill>
        <p:spPr>
          <a:xfrm>
            <a:off x="5818326" y="2593834"/>
            <a:ext cx="3193025" cy="23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5"/>
          <p:cNvSpPr txBox="1"/>
          <p:nvPr/>
        </p:nvSpPr>
        <p:spPr>
          <a:xfrm>
            <a:off x="457200" y="3962401"/>
            <a:ext cx="5151561" cy="107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CO</a:t>
            </a:r>
            <a:r>
              <a:rPr lang="en-US" sz="2800" b="1" baseline="-25000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es</a:t>
            </a: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como</a:t>
            </a: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una</a:t>
            </a: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 cobija</a:t>
            </a:r>
          </a:p>
          <a:p>
            <a:pPr lvl="0"/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Mas CO</a:t>
            </a:r>
            <a:r>
              <a:rPr lang="en-US" sz="2800" b="1" baseline="-25000" dirty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  <a:latin typeface="Cambria Math"/>
                <a:ea typeface="Calibri"/>
                <a:cs typeface="Cambria Math"/>
                <a:sym typeface="Calibri"/>
              </a:rPr>
              <a:t> -&gt; </a:t>
            </a:r>
            <a:r>
              <a:rPr lang="es-ES" altLang="es-ES" sz="2800" b="1" dirty="0">
                <a:solidFill>
                  <a:schemeClr val="tx1"/>
                </a:solidFill>
                <a:latin typeface="Cambria Math"/>
                <a:cs typeface="Cambria Math"/>
              </a:rPr>
              <a:t>demasiado caliente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endParaRPr sz="28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0412" y="621851"/>
            <a:ext cx="2866387" cy="3972771"/>
          </a:xfrm>
        </p:spPr>
        <p:txBody>
          <a:bodyPr numCol="1"/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Anomalia</a:t>
            </a:r>
            <a:r>
              <a:rPr lang="en-US" dirty="0" smtClean="0"/>
              <a:t> de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err="1" smtClean="0"/>
              <a:t>temperatura</a:t>
            </a:r>
            <a:endParaRPr lang="en-US" dirty="0"/>
          </a:p>
        </p:txBody>
      </p:sp>
      <p:pic>
        <p:nvPicPr>
          <p:cNvPr id="4" name="Picture 3" descr="Esp201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r="2256" b="13266"/>
          <a:stretch/>
        </p:blipFill>
        <p:spPr>
          <a:xfrm>
            <a:off x="0" y="2784391"/>
            <a:ext cx="4467012" cy="2359109"/>
          </a:xfrm>
          <a:prstGeom prst="rect">
            <a:avLst/>
          </a:prstGeom>
        </p:spPr>
      </p:pic>
      <p:pic>
        <p:nvPicPr>
          <p:cNvPr id="5" name="Picture 4" descr="Esp197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2257" b="15398"/>
          <a:stretch/>
        </p:blipFill>
        <p:spPr>
          <a:xfrm>
            <a:off x="0" y="0"/>
            <a:ext cx="4484363" cy="2784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02629" y="967899"/>
            <a:ext cx="767236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/>
              <a:t>1976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02629" y="3539049"/>
            <a:ext cx="648182" cy="3077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43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Un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tierra</a:t>
            </a:r>
            <a:r>
              <a:rPr lang="en-US" dirty="0"/>
              <a:t>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enfriarse</a:t>
            </a:r>
            <a:r>
              <a:rPr lang="en-US" dirty="0"/>
              <a:t> </a:t>
            </a:r>
            <a:r>
              <a:rPr lang="en-US" dirty="0" err="1"/>
              <a:t>fácilmente</a:t>
            </a:r>
            <a:r>
              <a:rPr lang="en-US" dirty="0"/>
              <a:t> 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err="1"/>
              <a:t>Demostración</a:t>
            </a:r>
            <a:r>
              <a:rPr lang="en-US" dirty="0"/>
              <a:t> con </a:t>
            </a:r>
            <a:r>
              <a:rPr lang="en-US" dirty="0" err="1"/>
              <a:t>sartén</a:t>
            </a:r>
            <a:r>
              <a:rPr lang="en-US" dirty="0"/>
              <a:t> </a:t>
            </a:r>
            <a:r>
              <a:rPr lang="en-US" dirty="0" err="1"/>
              <a:t>pequeña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4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9-05-16 at 10.29.5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86" y="0"/>
            <a:ext cx="85842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72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9-05-16 at 10.30.4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8" y="0"/>
            <a:ext cx="83646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3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>
            <a:spLocks noGrp="1"/>
          </p:cNvSpPr>
          <p:nvPr>
            <p:ph type="title"/>
          </p:nvPr>
        </p:nvSpPr>
        <p:spPr>
          <a:xfrm>
            <a:off x="457200" y="95599"/>
            <a:ext cx="8229600" cy="62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lvl="0">
              <a:buSzPts val="3959"/>
            </a:pPr>
            <a:r>
              <a:rPr lang="en-US" sz="3200" dirty="0"/>
              <a:t>El</a:t>
            </a:r>
            <a:r>
              <a:rPr lang="en-US" sz="4000" dirty="0"/>
              <a:t> </a:t>
            </a:r>
            <a:r>
              <a:rPr lang="en-US" sz="3200" dirty="0" err="1"/>
              <a:t>cambio</a:t>
            </a:r>
            <a:r>
              <a:rPr lang="en-US" sz="3200" dirty="0"/>
              <a:t> </a:t>
            </a:r>
            <a:r>
              <a:rPr lang="en-US" sz="3200" dirty="0" err="1"/>
              <a:t>climático</a:t>
            </a:r>
            <a:r>
              <a:rPr lang="en-US" sz="3200" dirty="0"/>
              <a:t> </a:t>
            </a:r>
            <a:r>
              <a:rPr lang="en-US" sz="3200" dirty="0" err="1"/>
              <a:t>tiene</a:t>
            </a:r>
            <a:r>
              <a:rPr lang="en-US" sz="3200" dirty="0"/>
              <a:t> </a:t>
            </a:r>
            <a:r>
              <a:rPr lang="en-US" sz="3200" dirty="0" err="1"/>
              <a:t>muchos</a:t>
            </a:r>
            <a:r>
              <a:rPr lang="en-US" sz="3200" dirty="0"/>
              <a:t> </a:t>
            </a:r>
            <a:r>
              <a:rPr lang="en-US" sz="3200" dirty="0" err="1"/>
              <a:t>efectos</a:t>
            </a:r>
            <a:r>
              <a:rPr lang="en-US" sz="3200" dirty="0"/>
              <a:t> </a:t>
            </a:r>
            <a:endParaRPr sz="3200" dirty="0"/>
          </a:p>
        </p:txBody>
      </p:sp>
      <p:pic>
        <p:nvPicPr>
          <p:cNvPr id="218" name="Google Shape;218;p39" descr="10-other-climate-effects-EPA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7820" b="7819"/>
          <a:stretch/>
        </p:blipFill>
        <p:spPr>
          <a:xfrm>
            <a:off x="95554" y="873014"/>
            <a:ext cx="8952900" cy="392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>
            <a:off x="143395" y="462643"/>
            <a:ext cx="8849528" cy="413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114300" indent="0">
              <a:buNone/>
            </a:pPr>
            <a:r>
              <a:rPr lang="en" altLang="en" dirty="0"/>
              <a:t>	</a:t>
            </a:r>
            <a:r>
              <a:rPr lang="es-ES" altLang="es-ES" sz="4000" dirty="0"/>
              <a:t>¿Importan algunos grados? </a:t>
            </a:r>
            <a:endParaRPr lang="es-ES" altLang="es-ES" sz="4000" dirty="0" smtClean="0"/>
          </a:p>
          <a:p>
            <a:pPr marL="114300" indent="0">
              <a:buNone/>
            </a:pPr>
            <a:r>
              <a:rPr lang="es-ES" altLang="es-ES" sz="4000" dirty="0" smtClean="0"/>
              <a:t>Por </a:t>
            </a:r>
            <a:r>
              <a:rPr lang="es-ES" altLang="es-ES" sz="4000" dirty="0"/>
              <a:t>supuesto!   </a:t>
            </a:r>
            <a:endParaRPr lang="es-ES" altLang="es-ES" sz="4000" dirty="0" smtClean="0"/>
          </a:p>
          <a:p>
            <a:pPr marL="114300" indent="0">
              <a:buNone/>
            </a:pPr>
            <a:r>
              <a:rPr lang="es-ES" altLang="es-ES" sz="4000" dirty="0" smtClean="0"/>
              <a:t>  </a:t>
            </a:r>
            <a:r>
              <a:rPr lang="es-ES" altLang="es-ES" sz="4000" dirty="0"/>
              <a:t> - Ya vemos efectos drásticos con solo</a:t>
            </a:r>
            <a:endParaRPr lang="en-US" sz="4000"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			1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grado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 = 1.8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grado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F  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cambio</a:t>
            </a:r>
            <a:endParaRPr dirty="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" altLang="en" sz="2000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		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2018 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IPCC </a:t>
            </a: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Report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dice </a:t>
            </a:r>
            <a:r>
              <a:rPr lang="en-US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-  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1.5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grado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C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e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s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un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problem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pero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2 </a:t>
            </a:r>
            <a:r>
              <a:rPr lang="en-US" dirty="0" err="1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grados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altLang="en" dirty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s MUCH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en" altLang="en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dirty="0" smtClean="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PEOR</a:t>
            </a:r>
            <a:endParaRPr dirty="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" altLang="en" dirty="0"/>
              <a:t>	</a:t>
            </a: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>
            <a:spLocks noGrp="1"/>
          </p:cNvSpPr>
          <p:nvPr>
            <p:ph type="body" idx="1"/>
          </p:nvPr>
        </p:nvSpPr>
        <p:spPr>
          <a:xfrm>
            <a:off x="457200" y="804333"/>
            <a:ext cx="8229600" cy="3790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lvl="0" indent="0" algn="ctr">
              <a:lnSpc>
                <a:spcPct val="130000"/>
              </a:lnSpc>
              <a:spcBef>
                <a:spcPts val="0"/>
              </a:spcBef>
              <a:buSzPts val="4800"/>
              <a:buNone/>
            </a:pPr>
            <a:r>
              <a:rPr lang="en-US" sz="4800" dirty="0" err="1" smtClean="0"/>
              <a:t>Es</a:t>
            </a:r>
            <a:r>
              <a:rPr lang="en-US" sz="4800" dirty="0" smtClean="0"/>
              <a:t> </a:t>
            </a:r>
            <a:r>
              <a:rPr lang="es-ES" sz="4000" dirty="0" smtClean="0"/>
              <a:t>un </a:t>
            </a:r>
            <a:r>
              <a:rPr lang="es-ES" sz="4000" dirty="0"/>
              <a:t>problema difícil, </a:t>
            </a:r>
            <a:endParaRPr lang="es-ES" sz="4000" dirty="0" smtClean="0"/>
          </a:p>
          <a:p>
            <a:pPr marL="0" lvl="0" indent="0" algn="ctr">
              <a:lnSpc>
                <a:spcPct val="130000"/>
              </a:lnSpc>
              <a:spcBef>
                <a:spcPts val="0"/>
              </a:spcBef>
              <a:buSzPts val="4800"/>
              <a:buNone/>
            </a:pPr>
            <a:r>
              <a:rPr lang="es-ES" sz="4000" dirty="0" smtClean="0"/>
              <a:t>pero </a:t>
            </a:r>
            <a:r>
              <a:rPr lang="es-ES" sz="4000" dirty="0"/>
              <a:t>aún podemos reducirlo significativamente actuando de inmediato</a:t>
            </a:r>
            <a:r>
              <a:rPr lang="en-US" sz="4000" dirty="0"/>
              <a:t> </a:t>
            </a:r>
            <a:endParaRPr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4342714" y="493058"/>
            <a:ext cx="4293287" cy="3976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r>
              <a:rPr lang="en-US" sz="3600" dirty="0"/>
              <a:t>El </a:t>
            </a:r>
            <a:r>
              <a:rPr lang="en-US" sz="3600" dirty="0" err="1"/>
              <a:t>hielo</a:t>
            </a:r>
            <a:r>
              <a:rPr lang="en-US" sz="3600" dirty="0"/>
              <a:t> se </a:t>
            </a:r>
            <a:r>
              <a:rPr lang="en-US" sz="3600" dirty="0" err="1"/>
              <a:t>está</a:t>
            </a:r>
            <a:r>
              <a:rPr lang="en-US" sz="3600" dirty="0"/>
              <a:t> </a:t>
            </a:r>
            <a:r>
              <a:rPr lang="en-US" sz="3600" dirty="0" err="1"/>
              <a:t>derritiendo</a:t>
            </a:r>
            <a:r>
              <a:rPr lang="en-US" sz="3600" dirty="0"/>
              <a:t> en </a:t>
            </a:r>
            <a:r>
              <a:rPr lang="en-US" sz="3600" dirty="0" err="1"/>
              <a:t>todas</a:t>
            </a:r>
            <a:r>
              <a:rPr lang="en-US" sz="3600" dirty="0"/>
              <a:t> </a:t>
            </a:r>
            <a:r>
              <a:rPr lang="en-US" sz="3600" dirty="0" err="1"/>
              <a:t>partes</a:t>
            </a:r>
            <a:r>
              <a:rPr lang="en-US" sz="3600" dirty="0"/>
              <a:t> y el </a:t>
            </a:r>
            <a:r>
              <a:rPr lang="en-US" sz="3600" dirty="0" err="1"/>
              <a:t>nivel</a:t>
            </a:r>
            <a:r>
              <a:rPr lang="en-US" sz="3600" dirty="0"/>
              <a:t> del mar </a:t>
            </a:r>
            <a:r>
              <a:rPr lang="en-US" sz="3600" dirty="0" err="1"/>
              <a:t>está</a:t>
            </a:r>
            <a:r>
              <a:rPr lang="en-US" sz="3600" dirty="0"/>
              <a:t> </a:t>
            </a:r>
            <a:r>
              <a:rPr lang="en-US" sz="3600" dirty="0" err="1"/>
              <a:t>subiendo</a:t>
            </a:r>
            <a:r>
              <a:rPr lang="en-US" sz="3600" dirty="0"/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Saskatchewan Glacier , Alberta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44" descr="Sask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250" y="173194"/>
            <a:ext cx="2786062" cy="4758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248" y="205978"/>
            <a:ext cx="3308124" cy="857250"/>
          </a:xfrm>
        </p:spPr>
        <p:txBody>
          <a:bodyPr/>
          <a:lstStyle/>
          <a:p>
            <a:r>
              <a:rPr lang="en-US" sz="3200" dirty="0" smtClean="0"/>
              <a:t>El </a:t>
            </a:r>
            <a:r>
              <a:rPr lang="en-US" sz="3200" dirty="0"/>
              <a:t>fin de un </a:t>
            </a:r>
            <a:r>
              <a:rPr lang="en-US" sz="3200" dirty="0" err="1"/>
              <a:t>glaciar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2772229" cy="3752850"/>
          </a:xfrm>
        </p:spPr>
        <p:txBody>
          <a:bodyPr/>
          <a:lstStyle/>
          <a:p>
            <a:pPr marL="114300" indent="0">
              <a:buNone/>
            </a:pPr>
            <a:r>
              <a:rPr lang="en-US" sz="2400" dirty="0"/>
              <a:t>En </a:t>
            </a:r>
            <a:r>
              <a:rPr lang="en-US" sz="2400" dirty="0" err="1"/>
              <a:t>julio</a:t>
            </a:r>
            <a:r>
              <a:rPr lang="en-US" sz="2400" dirty="0"/>
              <a:t> de 2019, </a:t>
            </a:r>
            <a:r>
              <a:rPr lang="en-US" sz="2400" dirty="0" err="1"/>
              <a:t>Islandia</a:t>
            </a:r>
            <a:r>
              <a:rPr lang="en-US" sz="2400" dirty="0"/>
              <a:t> </a:t>
            </a:r>
            <a:r>
              <a:rPr lang="en-US" sz="2400" dirty="0" err="1"/>
              <a:t>celebró</a:t>
            </a:r>
            <a:r>
              <a:rPr lang="en-US" sz="2400" dirty="0"/>
              <a:t> un funeral </a:t>
            </a:r>
            <a:r>
              <a:rPr lang="en-US" sz="2400" dirty="0" err="1"/>
              <a:t>por</a:t>
            </a:r>
            <a:r>
              <a:rPr lang="en-US" sz="2400" dirty="0"/>
              <a:t> el primer </a:t>
            </a:r>
            <a:r>
              <a:rPr lang="en-US" sz="2400" dirty="0" err="1"/>
              <a:t>glaciar</a:t>
            </a:r>
            <a:r>
              <a:rPr lang="en-US" sz="2400" dirty="0"/>
              <a:t> </a:t>
            </a:r>
            <a:r>
              <a:rPr lang="en-US" sz="2400" dirty="0" err="1"/>
              <a:t>perdido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el </a:t>
            </a:r>
            <a:r>
              <a:rPr lang="en-US" sz="2400" dirty="0" err="1"/>
              <a:t>cambio</a:t>
            </a:r>
            <a:r>
              <a:rPr lang="en-US" sz="2400" dirty="0"/>
              <a:t> </a:t>
            </a:r>
            <a:r>
              <a:rPr lang="en-US" sz="2400" dirty="0" err="1"/>
              <a:t>climático</a:t>
            </a:r>
            <a:r>
              <a:rPr lang="en-US" sz="2400" dirty="0"/>
              <a:t>. </a:t>
            </a:r>
            <a:r>
              <a:rPr lang="en-US" sz="2400" dirty="0" err="1"/>
              <a:t>Muchos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están</a:t>
            </a:r>
            <a:r>
              <a:rPr lang="en-US" sz="2400" dirty="0"/>
              <a:t> </a:t>
            </a:r>
            <a:r>
              <a:rPr lang="en-US" sz="2400" dirty="0" err="1"/>
              <a:t>muriendo</a:t>
            </a:r>
            <a:r>
              <a:rPr lang="en-US" sz="2800" dirty="0"/>
              <a:t>. </a:t>
            </a:r>
          </a:p>
        </p:txBody>
      </p:sp>
      <p:pic>
        <p:nvPicPr>
          <p:cNvPr id="4" name="Picture 3" descr="glacG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371" y="340122"/>
            <a:ext cx="54864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21964"/>
            <a:ext cx="8229600" cy="3772658"/>
          </a:xfrm>
        </p:spPr>
        <p:txBody>
          <a:bodyPr/>
          <a:lstStyle/>
          <a:p>
            <a:pPr marL="114300" indent="0">
              <a:buNone/>
            </a:pPr>
            <a:r>
              <a:rPr lang="es-ES" sz="4000" dirty="0" smtClean="0"/>
              <a:t>Demonstración</a:t>
            </a:r>
            <a:r>
              <a:rPr lang="en-US" sz="4000" dirty="0" smtClean="0"/>
              <a:t>  de </a:t>
            </a:r>
            <a:r>
              <a:rPr lang="es-ES" sz="4000" dirty="0" smtClean="0"/>
              <a:t>Agua </a:t>
            </a:r>
            <a:r>
              <a:rPr lang="es-ES" sz="4000" dirty="0"/>
              <a:t>y </a:t>
            </a:r>
            <a:r>
              <a:rPr lang="es-ES" sz="4000" dirty="0" smtClean="0"/>
              <a:t>hielo</a:t>
            </a:r>
          </a:p>
          <a:p>
            <a:pPr marL="114300" indent="0">
              <a:buNone/>
            </a:pPr>
            <a:r>
              <a:rPr lang="es-ES" sz="4000" dirty="0" smtClean="0"/>
              <a:t>	(</a:t>
            </a:r>
            <a:r>
              <a:rPr lang="es-ES" sz="4000" dirty="0" err="1" smtClean="0"/>
              <a:t>optional</a:t>
            </a:r>
            <a:r>
              <a:rPr lang="es-ES" sz="4000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43712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5" descr="Screen Shot 2019-02-10 at 6.56.52 A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475" y="1291975"/>
            <a:ext cx="6857999" cy="3911653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5"/>
          <p:cNvSpPr/>
          <p:nvPr/>
        </p:nvSpPr>
        <p:spPr>
          <a:xfrm>
            <a:off x="460375" y="122275"/>
            <a:ext cx="8226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algn="ctr"/>
            <a:r>
              <a:rPr lang="es-ES" altLang="es-ES" sz="3200" u="sng" dirty="0"/>
              <a:t>Groenlandia y la Antártica </a:t>
            </a:r>
            <a:r>
              <a:rPr lang="es-ES" altLang="es-ES" sz="3200" dirty="0"/>
              <a:t> </a:t>
            </a:r>
            <a:endParaRPr lang="es-ES" altLang="es-ES" sz="3200" dirty="0" smtClean="0"/>
          </a:p>
          <a:p>
            <a:r>
              <a:rPr lang="es-ES" altLang="es-ES" sz="2400" dirty="0" smtClean="0"/>
              <a:t>La </a:t>
            </a:r>
            <a:r>
              <a:rPr lang="es-ES" altLang="es-ES" sz="2400" dirty="0"/>
              <a:t>pérdida de hielo se duplicó en Groenlandia y se triplicó en la Antártica Occidental entre 2009 y 2014</a:t>
            </a:r>
            <a:endParaRPr lang="en-US" sz="2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95975"/>
            <a:ext cx="8229600" cy="3898647"/>
          </a:xfrm>
        </p:spPr>
        <p:txBody>
          <a:bodyPr/>
          <a:lstStyle/>
          <a:p>
            <a:pPr marL="114300" indent="0">
              <a:buNone/>
            </a:pPr>
            <a:r>
              <a:rPr lang="es-ES" dirty="0"/>
              <a:t>Video del glaciar de </a:t>
            </a:r>
            <a:r>
              <a:rPr lang="es-ES" dirty="0" smtClean="0"/>
              <a:t>Groenlandia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https://climate.nasa.gov/interactives/global-ice-viewer/ - /2/22</a:t>
            </a: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20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059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36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" altLang="en"/>
              <a:t>What to reduce or avoid</a:t>
            </a:r>
            <a:endParaRPr/>
          </a:p>
        </p:txBody>
      </p:sp>
      <p:pic>
        <p:nvPicPr>
          <p:cNvPr id="260" name="Google Shape;260;p46" descr="BigBo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602" y="2990774"/>
            <a:ext cx="2832022" cy="1636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6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55970" r="28865"/>
          <a:stretch/>
        </p:blipFill>
        <p:spPr>
          <a:xfrm>
            <a:off x="4538395" y="1011004"/>
            <a:ext cx="2079661" cy="14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6" descr="beef3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9583" y="799309"/>
            <a:ext cx="2191465" cy="219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6" descr="oil3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37473" y="2667340"/>
            <a:ext cx="1830889" cy="21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026" y="105833"/>
            <a:ext cx="9156863" cy="49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12-13 at 8.44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874"/>
            <a:ext cx="9144000" cy="424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53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 </a:t>
            </a:r>
            <a:r>
              <a:rPr lang="en-US" dirty="0" err="1" smtClean="0"/>
              <a:t>Finito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ver</a:t>
            </a:r>
            <a:r>
              <a:rPr lang="en-US" dirty="0"/>
              <a:t> los </a:t>
            </a:r>
            <a:r>
              <a:rPr lang="en-US" dirty="0" err="1"/>
              <a:t>frascos</a:t>
            </a:r>
            <a:r>
              <a:rPr lang="en-US" dirty="0"/>
              <a:t>	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- </a:t>
            </a:r>
            <a:r>
              <a:rPr lang="en-US" dirty="0" err="1"/>
              <a:t>tenía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flotante</a:t>
            </a:r>
            <a:r>
              <a:rPr lang="en-US" dirty="0"/>
              <a:t> ha </a:t>
            </a:r>
            <a:r>
              <a:rPr lang="en-US" dirty="0" err="1"/>
              <a:t>cambiado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/>
              <a:t>G -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Groenlandia</a:t>
            </a:r>
            <a:r>
              <a:rPr lang="en-US" dirty="0"/>
              <a:t>.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entrando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. ¿</a:t>
            </a:r>
            <a:r>
              <a:rPr lang="en-US" dirty="0" err="1"/>
              <a:t>Qué</a:t>
            </a:r>
            <a:r>
              <a:rPr lang="en-US" dirty="0"/>
              <a:t> le </a:t>
            </a:r>
            <a:r>
              <a:rPr lang="en-US" dirty="0" err="1"/>
              <a:t>sucede</a:t>
            </a:r>
            <a:r>
              <a:rPr lang="en-US" dirty="0"/>
              <a:t> al </a:t>
            </a:r>
            <a:r>
              <a:rPr lang="en-US" dirty="0" err="1"/>
              <a:t>nivel</a:t>
            </a:r>
            <a:r>
              <a:rPr lang="en-US" dirty="0"/>
              <a:t> del </a:t>
            </a:r>
            <a:r>
              <a:rPr lang="en-US" dirty="0" err="1"/>
              <a:t>agua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72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9"/>
          <p:cNvSpPr txBox="1">
            <a:spLocks noGrp="1"/>
          </p:cNvSpPr>
          <p:nvPr>
            <p:ph type="body" idx="1"/>
          </p:nvPr>
        </p:nvSpPr>
        <p:spPr>
          <a:xfrm>
            <a:off x="5169075" y="1098162"/>
            <a:ext cx="3778200" cy="3903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>
              <a:buNone/>
            </a:pPr>
            <a:r>
              <a:rPr lang="en-US" sz="2000" dirty="0" err="1"/>
              <a:t>Cambiar</a:t>
            </a:r>
            <a:r>
              <a:rPr lang="en-US" sz="2000" dirty="0"/>
              <a:t> un </a:t>
            </a:r>
            <a:r>
              <a:rPr lang="en-US" sz="2000" dirty="0" err="1"/>
              <a:t>poco</a:t>
            </a:r>
            <a:r>
              <a:rPr lang="en-US" sz="2000" dirty="0"/>
              <a:t> s</a:t>
            </a:r>
            <a:r>
              <a:rPr lang="en-US" sz="2000" dirty="0" err="1"/>
              <a:t>u</a:t>
            </a:r>
            <a:r>
              <a:rPr lang="en-US" sz="2000" dirty="0"/>
              <a:t> </a:t>
            </a:r>
            <a:r>
              <a:rPr lang="en-US" sz="2000" dirty="0" err="1"/>
              <a:t>dieta</a:t>
            </a:r>
            <a:r>
              <a:rPr lang="en-US" sz="2000" dirty="0"/>
              <a:t> </a:t>
            </a:r>
            <a:r>
              <a:rPr lang="en-US" sz="2000" dirty="0" err="1"/>
              <a:t>ayudará</a:t>
            </a:r>
            <a:r>
              <a:rPr lang="en-US" sz="2000" dirty="0"/>
              <a:t> mucho al </a:t>
            </a:r>
            <a:r>
              <a:rPr lang="en-US" sz="2000" dirty="0" err="1"/>
              <a:t>planeta</a:t>
            </a:r>
            <a:r>
              <a:rPr lang="en-US" sz="2000" dirty="0"/>
              <a:t>. Las </a:t>
            </a:r>
            <a:r>
              <a:rPr lang="en-US" sz="2000" dirty="0" err="1"/>
              <a:t>vacas</a:t>
            </a:r>
            <a:r>
              <a:rPr lang="en-US" sz="2000" dirty="0"/>
              <a:t> </a:t>
            </a:r>
            <a:r>
              <a:rPr lang="en-US" sz="2000" dirty="0" err="1"/>
              <a:t>producen</a:t>
            </a:r>
            <a:r>
              <a:rPr lang="en-US" sz="2000" dirty="0"/>
              <a:t> </a:t>
            </a:r>
            <a:r>
              <a:rPr lang="en-US" sz="2000" dirty="0" err="1" smtClean="0"/>
              <a:t>descargas</a:t>
            </a:r>
            <a:r>
              <a:rPr lang="en-US" sz="2000" dirty="0" smtClean="0"/>
              <a:t> </a:t>
            </a:r>
            <a:r>
              <a:rPr lang="en-US" sz="2000" dirty="0"/>
              <a:t>de </a:t>
            </a:r>
            <a:r>
              <a:rPr lang="en-US" sz="2000" b="1" dirty="0" err="1"/>
              <a:t>metano</a:t>
            </a:r>
            <a:r>
              <a:rPr lang="en-US" sz="2000" dirty="0"/>
              <a:t>, un gas de </a:t>
            </a:r>
            <a:r>
              <a:rPr lang="en-US" sz="2000" dirty="0" err="1"/>
              <a:t>efecto</a:t>
            </a:r>
            <a:r>
              <a:rPr lang="en-US" sz="2000" dirty="0"/>
              <a:t> </a:t>
            </a:r>
            <a:r>
              <a:rPr lang="en-US" sz="2000" dirty="0" err="1"/>
              <a:t>invernadero</a:t>
            </a:r>
            <a:r>
              <a:rPr lang="en-US" sz="2000" dirty="0"/>
              <a:t> </a:t>
            </a:r>
            <a:r>
              <a:rPr lang="en-US" sz="2000" dirty="0" err="1"/>
              <a:t>súper</a:t>
            </a:r>
            <a:r>
              <a:rPr lang="en-US" sz="2000" dirty="0"/>
              <a:t> </a:t>
            </a:r>
            <a:r>
              <a:rPr lang="en-US" sz="2000" dirty="0" err="1"/>
              <a:t>potente</a:t>
            </a:r>
            <a:r>
              <a:rPr lang="en-US" sz="2000" dirty="0"/>
              <a:t>. </a:t>
            </a:r>
            <a:endParaRPr lang="en-US" sz="2000" dirty="0" smtClean="0"/>
          </a:p>
          <a:p>
            <a:pPr marL="25400" indent="0">
              <a:buNone/>
            </a:pPr>
            <a:r>
              <a:rPr lang="es-ES" altLang="es-ES" sz="2000" dirty="0"/>
              <a:t>La producción de carne también usa </a:t>
            </a:r>
            <a:r>
              <a:rPr lang="es-ES" altLang="es-ES" sz="2000" b="1" dirty="0"/>
              <a:t>más agua y necesita más tierra</a:t>
            </a:r>
            <a:r>
              <a:rPr lang="es-ES" altLang="es-ES" sz="2000" dirty="0"/>
              <a:t>. </a:t>
            </a:r>
            <a:r>
              <a:rPr lang="es-ES" altLang="es-ES" sz="2000" dirty="0" smtClean="0"/>
              <a:t>Cambiando </a:t>
            </a:r>
            <a:r>
              <a:rPr lang="es-ES" altLang="es-ES" sz="2000" dirty="0"/>
              <a:t>a cantidades más pequeñas de </a:t>
            </a:r>
            <a:r>
              <a:rPr lang="es-ES" altLang="es-ES" sz="2000" dirty="0" smtClean="0"/>
              <a:t>carne, </a:t>
            </a:r>
            <a:r>
              <a:rPr lang="es-ES" altLang="es-ES" sz="2000" dirty="0"/>
              <a:t>(preferiblemente pollo) y muchas verduras también es mejor para su salud.</a:t>
            </a:r>
            <a:endParaRPr lang="en-US" sz="2000" dirty="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84" name="Google Shape;28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575" y="1385863"/>
            <a:ext cx="4912400" cy="262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9"/>
          <p:cNvSpPr txBox="1"/>
          <p:nvPr/>
        </p:nvSpPr>
        <p:spPr>
          <a:xfrm>
            <a:off x="376264" y="256150"/>
            <a:ext cx="7682844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r>
              <a:rPr lang="es-ES" altLang="es-ES" sz="3200" b="1" dirty="0"/>
              <a:t>La carne</a:t>
            </a:r>
            <a:r>
              <a:rPr lang="es-ES" altLang="es-ES" sz="3200" dirty="0"/>
              <a:t>, especialmente la carne de res, </a:t>
            </a:r>
            <a:r>
              <a:rPr lang="es-ES" altLang="es-ES" sz="3200" dirty="0" smtClean="0"/>
              <a:t>es </a:t>
            </a:r>
            <a:r>
              <a:rPr lang="es-ES" altLang="es-ES" sz="3200" dirty="0"/>
              <a:t>un gran problema</a:t>
            </a:r>
            <a:endParaRPr lang="en-US" sz="3200" dirty="0"/>
          </a:p>
        </p:txBody>
      </p:sp>
      <p:sp>
        <p:nvSpPr>
          <p:cNvPr id="286" name="Google Shape;286;p49"/>
          <p:cNvSpPr txBox="1"/>
          <p:nvPr/>
        </p:nvSpPr>
        <p:spPr>
          <a:xfrm>
            <a:off x="517363" y="4014438"/>
            <a:ext cx="4295681" cy="698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342900" lvl="0"/>
            <a:r>
              <a:rPr lang="en-US" sz="3200" b="1" dirty="0" smtClean="0"/>
              <a:t>Coma </a:t>
            </a:r>
            <a:r>
              <a:rPr lang="en-US" sz="3200" b="1" dirty="0" err="1"/>
              <a:t>menos</a:t>
            </a:r>
            <a:r>
              <a:rPr lang="en-US" sz="3200" b="1" dirty="0"/>
              <a:t> carne </a:t>
            </a:r>
            <a:endParaRPr sz="3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0"/>
          <p:cNvSpPr txBox="1">
            <a:spLocks noGrp="1"/>
          </p:cNvSpPr>
          <p:nvPr>
            <p:ph type="title"/>
          </p:nvPr>
        </p:nvSpPr>
        <p:spPr>
          <a:xfrm>
            <a:off x="311701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r>
              <a:rPr lang="en-US" sz="3600" dirty="0" err="1" smtClean="0"/>
              <a:t>Resumen</a:t>
            </a:r>
            <a:r>
              <a:rPr lang="en-US" sz="3600" dirty="0" smtClean="0"/>
              <a:t> </a:t>
            </a:r>
            <a:r>
              <a:rPr lang="en-US" sz="3600" dirty="0"/>
              <a:t>del </a:t>
            </a:r>
            <a:r>
              <a:rPr lang="en-US" sz="3600" dirty="0" err="1"/>
              <a:t>cambio</a:t>
            </a:r>
            <a:r>
              <a:rPr lang="en-US" sz="3600" dirty="0"/>
              <a:t> </a:t>
            </a:r>
            <a:r>
              <a:rPr lang="en-US" sz="3600" dirty="0" err="1"/>
              <a:t>climático</a:t>
            </a:r>
            <a:r>
              <a:rPr lang="en-US" sz="3600" dirty="0"/>
              <a:t> hasta </a:t>
            </a:r>
            <a:r>
              <a:rPr lang="en-US" sz="3600" dirty="0" err="1"/>
              <a:t>ahora</a:t>
            </a:r>
            <a:endParaRPr lang="en-US" sz="3600" dirty="0"/>
          </a:p>
        </p:txBody>
      </p:sp>
      <p:sp>
        <p:nvSpPr>
          <p:cNvPr id="292" name="Google Shape;292;p50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>
              <a:lnSpc>
                <a:spcPct val="130000"/>
              </a:lnSpc>
              <a:buSzPts val="4000"/>
              <a:buNone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err="1" smtClean="0"/>
              <a:t>Es</a:t>
            </a:r>
            <a:r>
              <a:rPr lang="en-US" sz="2800" dirty="0" smtClean="0"/>
              <a:t> </a:t>
            </a:r>
            <a:r>
              <a:rPr lang="en-US" sz="2800" dirty="0"/>
              <a:t>real </a:t>
            </a:r>
            <a:endParaRPr lang="en-US" sz="2800" dirty="0" smtClean="0"/>
          </a:p>
          <a:p>
            <a:pPr marL="0" lvl="0" indent="0">
              <a:lnSpc>
                <a:spcPct val="130000"/>
              </a:lnSpc>
              <a:buSzPts val="4000"/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</a:t>
            </a:r>
            <a:r>
              <a:rPr lang="en-US" sz="2800" dirty="0" err="1"/>
              <a:t>N</a:t>
            </a:r>
            <a:r>
              <a:rPr lang="en-US" sz="2800" dirty="0" err="1" smtClean="0"/>
              <a:t>osotros</a:t>
            </a:r>
            <a:r>
              <a:rPr lang="en-US" sz="2800" dirty="0" smtClean="0"/>
              <a:t> lo </a:t>
            </a:r>
            <a:r>
              <a:rPr lang="en-US" sz="2800" dirty="0" err="1" smtClean="0"/>
              <a:t>producimos</a:t>
            </a:r>
            <a:endParaRPr lang="en-US" sz="2800" dirty="0" smtClean="0"/>
          </a:p>
          <a:p>
            <a:pPr marL="0" lvl="0" indent="0">
              <a:lnSpc>
                <a:spcPct val="130000"/>
              </a:lnSpc>
              <a:buSzPts val="4000"/>
              <a:buNone/>
            </a:pPr>
            <a:r>
              <a:rPr lang="en-US" sz="2800" dirty="0" smtClean="0"/>
              <a:t>           Los </a:t>
            </a:r>
            <a:r>
              <a:rPr lang="en-US" sz="2800" dirty="0" err="1"/>
              <a:t>científicos</a:t>
            </a:r>
            <a:r>
              <a:rPr lang="en-US" sz="2800" dirty="0"/>
              <a:t> </a:t>
            </a:r>
            <a:r>
              <a:rPr lang="en-US" sz="2800" dirty="0" err="1"/>
              <a:t>están</a:t>
            </a:r>
            <a:r>
              <a:rPr lang="en-US" sz="2800" dirty="0"/>
              <a:t> de </a:t>
            </a:r>
            <a:r>
              <a:rPr lang="en-US" sz="2800" dirty="0" err="1"/>
              <a:t>acuerdo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lvl="0" indent="0">
              <a:lnSpc>
                <a:spcPct val="130000"/>
              </a:lnSpc>
              <a:buSzPts val="4000"/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</a:t>
            </a:r>
            <a:r>
              <a:rPr lang="en-US" sz="2800" dirty="0" err="1" smtClean="0"/>
              <a:t>Es</a:t>
            </a:r>
            <a:r>
              <a:rPr lang="en-US" sz="2800" dirty="0" smtClean="0"/>
              <a:t> </a:t>
            </a:r>
            <a:r>
              <a:rPr lang="en-US" sz="2800" dirty="0" err="1"/>
              <a:t>malo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lvl="0" indent="0">
              <a:lnSpc>
                <a:spcPct val="130000"/>
              </a:lnSpc>
              <a:buSzPts val="4000"/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</a:t>
            </a:r>
            <a:r>
              <a:rPr lang="en-US" sz="2800" dirty="0" smtClean="0">
                <a:solidFill>
                  <a:srgbClr val="FF0000"/>
                </a:solidFill>
              </a:rPr>
              <a:t>¡</a:t>
            </a:r>
            <a:r>
              <a:rPr lang="en-US" sz="2800" dirty="0">
                <a:solidFill>
                  <a:srgbClr val="FF0000"/>
                </a:solidFill>
              </a:rPr>
              <a:t>¡¡Hay </a:t>
            </a:r>
            <a:r>
              <a:rPr lang="en-US" sz="2800" dirty="0" err="1">
                <a:solidFill>
                  <a:srgbClr val="FF0000"/>
                </a:solidFill>
              </a:rPr>
              <a:t>esperanza</a:t>
            </a:r>
            <a:r>
              <a:rPr lang="en-US" sz="2800" dirty="0">
                <a:solidFill>
                  <a:srgbClr val="FF0000"/>
                </a:solidFill>
              </a:rPr>
              <a:t>!!! </a:t>
            </a:r>
            <a:endParaRPr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1"/>
          <p:cNvSpPr txBox="1">
            <a:spLocks noGrp="1"/>
          </p:cNvSpPr>
          <p:nvPr>
            <p:ph type="body" idx="1"/>
          </p:nvPr>
        </p:nvSpPr>
        <p:spPr>
          <a:xfrm>
            <a:off x="3827500" y="433000"/>
            <a:ext cx="4859400" cy="21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114300" indent="0">
              <a:buNone/>
            </a:pPr>
            <a:r>
              <a:rPr lang="en-US" sz="2800" dirty="0" err="1" smtClean="0"/>
              <a:t>Programa</a:t>
            </a:r>
            <a:r>
              <a:rPr lang="en-US" sz="2800" dirty="0" smtClean="0"/>
              <a:t> </a:t>
            </a:r>
            <a:r>
              <a:rPr lang="en-US" sz="2800" dirty="0"/>
              <a:t>de </a:t>
            </a:r>
            <a:r>
              <a:rPr lang="en-US" sz="2800" dirty="0" err="1"/>
              <a:t>reducción</a:t>
            </a:r>
            <a:r>
              <a:rPr lang="en-US" sz="2800" dirty="0"/>
              <a:t> de </a:t>
            </a:r>
            <a:r>
              <a:rPr lang="en-US" sz="2800" dirty="0" err="1"/>
              <a:t>carbono</a:t>
            </a:r>
            <a:r>
              <a:rPr lang="en-US" sz="2800" dirty="0"/>
              <a:t> de Paul </a:t>
            </a:r>
            <a:r>
              <a:rPr lang="en-US" sz="2800" dirty="0" err="1"/>
              <a:t>Hawken</a:t>
            </a:r>
            <a:r>
              <a:rPr lang="en-US" sz="2800" dirty="0"/>
              <a:t>. </a:t>
            </a:r>
            <a:r>
              <a:rPr lang="en-US" sz="2800" dirty="0" err="1"/>
              <a:t>Incluye</a:t>
            </a:r>
            <a:r>
              <a:rPr lang="en-US" sz="2800" dirty="0"/>
              <a:t> un </a:t>
            </a:r>
            <a:r>
              <a:rPr lang="en-US" sz="2800" dirty="0" err="1"/>
              <a:t>análisis</a:t>
            </a:r>
            <a:r>
              <a:rPr lang="en-US" sz="2800" dirty="0"/>
              <a:t> </a:t>
            </a:r>
            <a:r>
              <a:rPr lang="en-US" sz="2800" dirty="0" err="1"/>
              <a:t>detallado</a:t>
            </a:r>
            <a:r>
              <a:rPr lang="en-US" sz="2800" dirty="0"/>
              <a:t> de 80 </a:t>
            </a:r>
            <a:r>
              <a:rPr lang="en-US" sz="2800" dirty="0" err="1"/>
              <a:t>soluciones</a:t>
            </a:r>
            <a:r>
              <a:rPr lang="en-US" sz="2800" dirty="0"/>
              <a:t> </a:t>
            </a:r>
            <a:r>
              <a:rPr lang="en-US" sz="2800" dirty="0" err="1"/>
              <a:t>diferentes</a:t>
            </a:r>
            <a:r>
              <a:rPr lang="en-US" sz="2800" dirty="0"/>
              <a:t>.</a:t>
            </a:r>
          </a:p>
          <a:p>
            <a:pPr indent="-457200">
              <a:lnSpc>
                <a:spcPct val="90000"/>
              </a:lnSpc>
              <a:spcBef>
                <a:spcPts val="640"/>
              </a:spcBef>
              <a:buSzPts val="3200"/>
            </a:pPr>
            <a:endParaRPr sz="2800" dirty="0"/>
          </a:p>
        </p:txBody>
      </p:sp>
      <p:pic>
        <p:nvPicPr>
          <p:cNvPr id="298" name="Google Shape;298;p51" descr="DrDn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924" y="414475"/>
            <a:ext cx="2399323" cy="219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1" descr="DrD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4669" y="2589993"/>
            <a:ext cx="5794655" cy="224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2"/>
          <p:cNvSpPr txBox="1">
            <a:spLocks noGrp="1"/>
          </p:cNvSpPr>
          <p:nvPr>
            <p:ph type="title"/>
          </p:nvPr>
        </p:nvSpPr>
        <p:spPr>
          <a:xfrm>
            <a:off x="5366546" y="205978"/>
            <a:ext cx="3320254" cy="234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lvl="0">
              <a:buSzPts val="4400"/>
            </a:pPr>
            <a:r>
              <a:rPr lang="en-US" dirty="0" err="1"/>
              <a:t>Hay qué</a:t>
            </a:r>
            <a:r>
              <a:rPr lang="en-US" dirty="0"/>
              <a:t> </a:t>
            </a:r>
            <a:r>
              <a:rPr lang="en-US" dirty="0" err="1"/>
              <a:t>reducir</a:t>
            </a:r>
            <a:r>
              <a:rPr lang="en-US" dirty="0"/>
              <a:t> o </a:t>
            </a:r>
            <a:r>
              <a:rPr lang="en-US" dirty="0" err="1"/>
              <a:t>evitar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306" name="Google Shape;306;p52" descr="BigBo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500" y="3217001"/>
            <a:ext cx="3079911" cy="17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2" descr="dubai-uae-traffic-is-backed-up-on-al-maktoum-road-in-deira-traffic-in-dubai-during-morning_1908316.jpg"/>
          <p:cNvPicPr preferRelativeResize="0"/>
          <p:nvPr/>
        </p:nvPicPr>
        <p:blipFill rotWithShape="1">
          <a:blip r:embed="rId4">
            <a:alphaModFix/>
          </a:blip>
          <a:srcRect t="60968" r="28865"/>
          <a:stretch/>
        </p:blipFill>
        <p:spPr>
          <a:xfrm>
            <a:off x="5293325" y="3217000"/>
            <a:ext cx="3079900" cy="1901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2" descr="eatlessmeat.png"/>
          <p:cNvPicPr preferRelativeResize="0"/>
          <p:nvPr/>
        </p:nvPicPr>
        <p:blipFill rotWithShape="1">
          <a:blip r:embed="rId5">
            <a:alphaModFix/>
          </a:blip>
          <a:srcRect r="40173"/>
          <a:stretch/>
        </p:blipFill>
        <p:spPr>
          <a:xfrm>
            <a:off x="0" y="119076"/>
            <a:ext cx="2665204" cy="25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52"/>
          <p:cNvSpPr txBox="1"/>
          <p:nvPr/>
        </p:nvSpPr>
        <p:spPr>
          <a:xfrm>
            <a:off x="771826" y="2709126"/>
            <a:ext cx="7366148" cy="50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698418"/>
            <a:ext cx="8497296" cy="46166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400" dirty="0" err="1"/>
              <a:t>Compre</a:t>
            </a:r>
            <a:r>
              <a:rPr lang="en-US" sz="2400" dirty="0"/>
              <a:t> </a:t>
            </a:r>
            <a:r>
              <a:rPr lang="en-US" sz="2400" dirty="0" err="1"/>
              <a:t>menos</a:t>
            </a:r>
            <a:r>
              <a:rPr lang="en-US" sz="2400" dirty="0"/>
              <a:t> </a:t>
            </a:r>
            <a:r>
              <a:rPr lang="en-US" sz="2400" dirty="0" err="1"/>
              <a:t>cosas</a:t>
            </a:r>
            <a:r>
              <a:rPr lang="en-US" sz="2400" dirty="0"/>
              <a:t> </a:t>
            </a:r>
            <a:r>
              <a:rPr lang="en-US" sz="2400" dirty="0" err="1"/>
              <a:t>nuevas</a:t>
            </a:r>
            <a:r>
              <a:rPr lang="en-US" sz="2400" dirty="0"/>
              <a:t> </a:t>
            </a:r>
            <a:r>
              <a:rPr lang="en-US" sz="2400" dirty="0" smtClean="0"/>
              <a:t>   - </a:t>
            </a:r>
            <a:r>
              <a:rPr lang="en-US" sz="2400" dirty="0" err="1" smtClean="0"/>
              <a:t>Conduzca</a:t>
            </a:r>
            <a:r>
              <a:rPr lang="en-US" sz="2400" dirty="0" smtClean="0"/>
              <a:t> </a:t>
            </a:r>
            <a:r>
              <a:rPr lang="en-US" sz="2400" dirty="0"/>
              <a:t>MUCHO </a:t>
            </a:r>
            <a:r>
              <a:rPr lang="en-US" sz="2400" dirty="0" err="1"/>
              <a:t>menos</a:t>
            </a:r>
            <a:r>
              <a:rPr lang="en-US" sz="2400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37658" y="660739"/>
            <a:ext cx="1506350" cy="156966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Coma </a:t>
            </a:r>
            <a:r>
              <a:rPr lang="en-US" sz="3200" dirty="0" err="1">
                <a:solidFill>
                  <a:srgbClr val="FF0000"/>
                </a:solidFill>
              </a:rPr>
              <a:t>menos</a:t>
            </a:r>
            <a:r>
              <a:rPr lang="en-US" sz="3200" dirty="0">
                <a:solidFill>
                  <a:srgbClr val="FF0000"/>
                </a:solidFill>
              </a:rPr>
              <a:t> carne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3"/>
          <p:cNvSpPr txBox="1">
            <a:spLocks noGrp="1"/>
          </p:cNvSpPr>
          <p:nvPr>
            <p:ph type="title"/>
          </p:nvPr>
        </p:nvSpPr>
        <p:spPr>
          <a:xfrm>
            <a:off x="2847350" y="205978"/>
            <a:ext cx="2883525" cy="618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5400"/>
              <a:buFont typeface="Calibri"/>
              <a:buNone/>
            </a:pPr>
            <a:r>
              <a:rPr lang="en-US" sz="5400" b="1" dirty="0" err="1" smtClean="0">
                <a:solidFill>
                  <a:srgbClr val="008000"/>
                </a:solidFill>
              </a:rPr>
              <a:t>Disfrutar</a:t>
            </a:r>
            <a:endParaRPr sz="5400" b="1" dirty="0">
              <a:solidFill>
                <a:srgbClr val="008000"/>
              </a:solidFill>
            </a:endParaRPr>
          </a:p>
        </p:txBody>
      </p:sp>
      <p:pic>
        <p:nvPicPr>
          <p:cNvPr id="316" name="Google Shape;316;p53" descr="carpool-lane-sign_1878519.jpg"/>
          <p:cNvPicPr preferRelativeResize="0"/>
          <p:nvPr/>
        </p:nvPicPr>
        <p:blipFill rotWithShape="1">
          <a:blip r:embed="rId3">
            <a:alphaModFix/>
          </a:blip>
          <a:srcRect l="5843" t="11796" r="64336" b="54828"/>
          <a:stretch/>
        </p:blipFill>
        <p:spPr>
          <a:xfrm>
            <a:off x="4929792" y="1071563"/>
            <a:ext cx="1323889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3" descr="IMG_0944.jpg"/>
          <p:cNvPicPr preferRelativeResize="0"/>
          <p:nvPr/>
        </p:nvPicPr>
        <p:blipFill rotWithShape="1">
          <a:blip r:embed="rId4">
            <a:alphaModFix/>
          </a:blip>
          <a:srcRect l="14287" t="4004" r="6853"/>
          <a:stretch/>
        </p:blipFill>
        <p:spPr>
          <a:xfrm>
            <a:off x="3113911" y="3055493"/>
            <a:ext cx="2844442" cy="1947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3" descr="walkBike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2525" y="284500"/>
            <a:ext cx="2453950" cy="245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3" descr="bus3.pdf"/>
          <p:cNvPicPr preferRelativeResize="0"/>
          <p:nvPr/>
        </p:nvPicPr>
        <p:blipFill rotWithShape="1">
          <a:blip r:embed="rId6">
            <a:alphaModFix/>
          </a:blip>
          <a:srcRect l="12494" t="5086" r="14495"/>
          <a:stretch/>
        </p:blipFill>
        <p:spPr>
          <a:xfrm>
            <a:off x="2847350" y="1071563"/>
            <a:ext cx="1526113" cy="198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3" descr="linedry.pd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80603" y="3055493"/>
            <a:ext cx="1947654" cy="1947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3" descr="veggies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10150" y="286002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3" descr="jump copy 2.png"/>
          <p:cNvPicPr preferRelativeResize="0"/>
          <p:nvPr/>
        </p:nvPicPr>
        <p:blipFill rotWithShape="1">
          <a:blip r:embed="rId9">
            <a:alphaModFix/>
          </a:blip>
          <a:srcRect l="28164" r="24603"/>
          <a:stretch/>
        </p:blipFill>
        <p:spPr>
          <a:xfrm>
            <a:off x="6372138" y="0"/>
            <a:ext cx="2771862" cy="3055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5"/>
          <p:cNvSpPr txBox="1">
            <a:spLocks noGrp="1"/>
          </p:cNvSpPr>
          <p:nvPr>
            <p:ph type="title"/>
          </p:nvPr>
        </p:nvSpPr>
        <p:spPr>
          <a:xfrm>
            <a:off x="457200" y="153959"/>
            <a:ext cx="8229600" cy="71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r>
              <a:rPr lang="es-ES" altLang="es-ES" dirty="0"/>
              <a:t>Necesitamos acción URGENTE por</a:t>
            </a:r>
            <a:endParaRPr lang="en-US" dirty="0"/>
          </a:p>
        </p:txBody>
      </p:sp>
      <p:sp>
        <p:nvSpPr>
          <p:cNvPr id="334" name="Google Shape;334;p55"/>
          <p:cNvSpPr txBox="1">
            <a:spLocks noGrp="1"/>
          </p:cNvSpPr>
          <p:nvPr>
            <p:ph type="body" idx="1"/>
          </p:nvPr>
        </p:nvSpPr>
        <p:spPr>
          <a:xfrm>
            <a:off x="3619500" y="2041450"/>
            <a:ext cx="5067300" cy="30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 marL="114300" indent="0">
              <a:buNone/>
            </a:pPr>
            <a:r>
              <a:rPr lang="es-ES" altLang="es-ES" sz="2800" b="1" u="sng" dirty="0">
                <a:solidFill>
                  <a:srgbClr val="FF0000"/>
                </a:solidFill>
              </a:rPr>
              <a:t>Buenas noticias: </a:t>
            </a:r>
            <a:endParaRPr lang="es-ES" altLang="es-ES" sz="2800" b="1" u="sng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s-ES" altLang="es-ES" sz="2400" dirty="0" smtClean="0">
                <a:solidFill>
                  <a:srgbClr val="FF0000"/>
                </a:solidFill>
              </a:rPr>
              <a:t>El </a:t>
            </a:r>
            <a:r>
              <a:rPr lang="es-ES" altLang="es-ES" sz="2400" dirty="0">
                <a:solidFill>
                  <a:srgbClr val="FF0000"/>
                </a:solidFill>
              </a:rPr>
              <a:t>Ayuntamiento de Santa Cruz aprobó una resolución de emergencia 27 de octubre de 2018 </a:t>
            </a:r>
            <a:endParaRPr lang="es-ES" altLang="es-ES" sz="2400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s-ES" altLang="es-ES" sz="2400" dirty="0" smtClean="0">
                <a:solidFill>
                  <a:srgbClr val="FF0000"/>
                </a:solidFill>
              </a:rPr>
              <a:t>La </a:t>
            </a:r>
            <a:r>
              <a:rPr lang="es-ES" altLang="es-ES" sz="2400" dirty="0">
                <a:solidFill>
                  <a:srgbClr val="FF0000"/>
                </a:solidFill>
              </a:rPr>
              <a:t>resolución del condado de Santa Cruz se aprobó el 29 de enero de 2019.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35" name="Google Shape;335;p55" descr="Cit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975" y="865818"/>
            <a:ext cx="2457529" cy="55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5" descr="Count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975" y="1419563"/>
            <a:ext cx="4426786" cy="62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55" descr="Screen Shot 2017-01-23 at 3.59.07 P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100" y="865818"/>
            <a:ext cx="1343025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5" descr="congr.jpg"/>
          <p:cNvPicPr preferRelativeResize="0"/>
          <p:nvPr/>
        </p:nvPicPr>
        <p:blipFill rotWithShape="1">
          <a:blip r:embed="rId6">
            <a:alphaModFix/>
          </a:blip>
          <a:srcRect l="8911" r="10895"/>
          <a:stretch/>
        </p:blipFill>
        <p:spPr>
          <a:xfrm>
            <a:off x="397525" y="2526649"/>
            <a:ext cx="2809200" cy="211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lvl="0">
              <a:buClr>
                <a:srgbClr val="76923C"/>
              </a:buClr>
              <a:buSzPts val="4400"/>
            </a:pPr>
            <a:r>
              <a:rPr lang="en" altLang="en" sz="3200" b="1" dirty="0">
                <a:solidFill>
                  <a:srgbClr val="76923C"/>
                </a:solidFill>
              </a:rPr>
              <a:t>Green New </a:t>
            </a:r>
            <a:r>
              <a:rPr lang="en" altLang="en" sz="3200" b="1" dirty="0" smtClean="0">
                <a:solidFill>
                  <a:srgbClr val="76923C"/>
                </a:solidFill>
              </a:rPr>
              <a:t>Deal</a:t>
            </a:r>
            <a:r>
              <a:rPr lang="en-US" sz="3200" b="1" dirty="0" smtClean="0">
                <a:solidFill>
                  <a:srgbClr val="76923C"/>
                </a:solidFill>
              </a:rPr>
              <a:t>  o  </a:t>
            </a:r>
            <a:r>
              <a:rPr lang="en-US" sz="3200" b="1" dirty="0">
                <a:solidFill>
                  <a:srgbClr val="008000"/>
                </a:solidFill>
                <a:latin typeface="Arial Narrow"/>
                <a:cs typeface="Arial Narrow"/>
              </a:rPr>
              <a:t>Nuevo </a:t>
            </a:r>
            <a:r>
              <a:rPr lang="en-US" sz="3200" b="1" dirty="0" err="1">
                <a:solidFill>
                  <a:srgbClr val="008000"/>
                </a:solidFill>
                <a:latin typeface="Arial Narrow"/>
                <a:cs typeface="Arial Narrow"/>
              </a:rPr>
              <a:t>Acuerdo</a:t>
            </a:r>
            <a:r>
              <a:rPr lang="en-US" sz="3200" b="1" dirty="0">
                <a:solidFill>
                  <a:srgbClr val="008000"/>
                </a:solidFill>
                <a:latin typeface="Arial Narrow"/>
                <a:cs typeface="Arial Narrow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latin typeface="Arial Narrow"/>
                <a:cs typeface="Arial Narrow"/>
              </a:rPr>
              <a:t>Ecológico</a:t>
            </a:r>
            <a:r>
              <a:rPr lang="en-US" sz="3200" b="1" dirty="0">
                <a:solidFill>
                  <a:srgbClr val="008000"/>
                </a:solidFill>
                <a:latin typeface="Arial Narrow"/>
                <a:cs typeface="Arial Narrow"/>
              </a:rPr>
              <a:t> </a:t>
            </a:r>
            <a:endParaRPr sz="3200" b="1" dirty="0">
              <a:solidFill>
                <a:srgbClr val="76923C"/>
              </a:solidFill>
            </a:endParaRPr>
          </a:p>
        </p:txBody>
      </p:sp>
      <p:pic>
        <p:nvPicPr>
          <p:cNvPr id="358" name="Google Shape;358;p58" descr="Screen Shot 2018-11-27 at 6.01.59 PM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4480" b="14480"/>
          <a:stretch/>
        </p:blipFill>
        <p:spPr>
          <a:xfrm>
            <a:off x="457200" y="954675"/>
            <a:ext cx="8229600" cy="399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553" y="517487"/>
            <a:ext cx="8152387" cy="5232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800" b="1" u="sng" dirty="0" smtClean="0">
                <a:solidFill>
                  <a:srgbClr val="008000"/>
                </a:solidFill>
                <a:latin typeface="Arial Narrow"/>
                <a:cs typeface="Arial Narrow"/>
              </a:rPr>
              <a:t>Nuevo </a:t>
            </a:r>
            <a:r>
              <a:rPr lang="en-US" sz="2800" b="1" u="sng" dirty="0" err="1" smtClean="0">
                <a:solidFill>
                  <a:srgbClr val="008000"/>
                </a:solidFill>
                <a:latin typeface="Arial Narrow"/>
                <a:cs typeface="Arial Narrow"/>
              </a:rPr>
              <a:t>Acuerdo</a:t>
            </a:r>
            <a:r>
              <a:rPr lang="en-US" sz="2800" b="1" u="sng" dirty="0" smtClean="0">
                <a:solidFill>
                  <a:srgbClr val="008000"/>
                </a:solidFill>
                <a:latin typeface="Arial Narrow"/>
                <a:cs typeface="Arial Narrow"/>
              </a:rPr>
              <a:t> </a:t>
            </a:r>
            <a:r>
              <a:rPr lang="en-US" sz="2800" b="1" u="sng" dirty="0" err="1" smtClean="0">
                <a:solidFill>
                  <a:srgbClr val="008000"/>
                </a:solidFill>
                <a:latin typeface="Arial Narrow"/>
                <a:cs typeface="Arial Narrow"/>
              </a:rPr>
              <a:t>Ecológico</a:t>
            </a:r>
            <a:r>
              <a:rPr lang="en-US" sz="2800" b="1" u="sng" dirty="0" smtClean="0">
                <a:solidFill>
                  <a:srgbClr val="008000"/>
                </a:solidFill>
                <a:latin typeface="Arial Narrow"/>
                <a:cs typeface="Arial Narrow"/>
              </a:rPr>
              <a:t>  o  GREEN NEW DEAL</a:t>
            </a:r>
            <a:endParaRPr lang="en-US" sz="2800" b="1" u="sng" dirty="0">
              <a:solidFill>
                <a:srgbClr val="008000"/>
              </a:solidFill>
              <a:latin typeface="Arial Narrow"/>
              <a:cs typeface="Arial Narro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718" y="1348133"/>
            <a:ext cx="7352826" cy="34163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400" b="1" dirty="0" err="1">
                <a:solidFill>
                  <a:srgbClr val="008000"/>
                </a:solidFill>
              </a:rPr>
              <a:t>Garantía</a:t>
            </a:r>
            <a:r>
              <a:rPr lang="en-US" sz="2400" b="1" dirty="0">
                <a:solidFill>
                  <a:srgbClr val="008000"/>
                </a:solidFill>
              </a:rPr>
              <a:t> de </a:t>
            </a:r>
            <a:r>
              <a:rPr lang="en-US" sz="2400" b="1" dirty="0" err="1">
                <a:solidFill>
                  <a:srgbClr val="008000"/>
                </a:solidFill>
              </a:rPr>
              <a:t>empleos</a:t>
            </a:r>
            <a:r>
              <a:rPr lang="en-US" sz="2400" b="1" dirty="0">
                <a:solidFill>
                  <a:srgbClr val="008000"/>
                </a:solidFill>
              </a:rPr>
              <a:t> </a:t>
            </a:r>
            <a:r>
              <a:rPr lang="en-US" sz="2400" b="1" dirty="0" err="1">
                <a:solidFill>
                  <a:srgbClr val="008000"/>
                </a:solidFill>
              </a:rPr>
              <a:t>verdes</a:t>
            </a:r>
            <a:endParaRPr lang="en-US" sz="2400" b="1" dirty="0">
              <a:solidFill>
                <a:srgbClr val="008000"/>
              </a:solidFill>
            </a:endParaRPr>
          </a:p>
          <a:p>
            <a:r>
              <a:rPr lang="en-US" sz="2400" b="1" dirty="0">
                <a:solidFill>
                  <a:srgbClr val="008000"/>
                </a:solidFill>
              </a:rPr>
              <a:t> </a:t>
            </a:r>
          </a:p>
          <a:p>
            <a:r>
              <a:rPr lang="es-ES" altLang="es-ES" sz="2400" b="1" dirty="0" smtClean="0">
                <a:solidFill>
                  <a:srgbClr val="008000"/>
                </a:solidFill>
              </a:rPr>
              <a:t>         Energía </a:t>
            </a:r>
            <a:r>
              <a:rPr lang="es-ES" altLang="es-ES" sz="2400" b="1" dirty="0">
                <a:solidFill>
                  <a:srgbClr val="008000"/>
                </a:solidFill>
              </a:rPr>
              <a:t>100% renovable</a:t>
            </a:r>
            <a:endParaRPr lang="en-US" sz="2400" b="1" dirty="0">
              <a:solidFill>
                <a:srgbClr val="008000"/>
              </a:solidFill>
            </a:endParaRPr>
          </a:p>
          <a:p>
            <a:r>
              <a:rPr lang="en-US" sz="2400" b="1" dirty="0">
                <a:solidFill>
                  <a:srgbClr val="008000"/>
                </a:solidFill>
              </a:rPr>
              <a:t> </a:t>
            </a:r>
          </a:p>
          <a:p>
            <a:r>
              <a:rPr lang="es-ES" altLang="es-ES" sz="2400" b="1" dirty="0" smtClean="0">
                <a:solidFill>
                  <a:srgbClr val="008000"/>
                </a:solidFill>
              </a:rPr>
              <a:t>             Transición </a:t>
            </a:r>
            <a:r>
              <a:rPr lang="es-ES" altLang="es-ES" sz="2400" b="1" dirty="0">
                <a:solidFill>
                  <a:srgbClr val="008000"/>
                </a:solidFill>
              </a:rPr>
              <a:t>con justicia</a:t>
            </a:r>
            <a:endParaRPr lang="en-US" sz="2400" b="1" dirty="0">
              <a:solidFill>
                <a:srgbClr val="008000"/>
              </a:solidFill>
            </a:endParaRPr>
          </a:p>
          <a:p>
            <a:r>
              <a:rPr lang="en-US" sz="2400" b="1" dirty="0">
                <a:solidFill>
                  <a:srgbClr val="008000"/>
                </a:solidFill>
              </a:rPr>
              <a:t> </a:t>
            </a:r>
          </a:p>
          <a:p>
            <a:r>
              <a:rPr lang="es-ES" altLang="es-ES" sz="2400" b="1" dirty="0" smtClean="0">
                <a:solidFill>
                  <a:srgbClr val="008000"/>
                </a:solidFill>
              </a:rPr>
              <a:t>   Agricultura </a:t>
            </a:r>
            <a:r>
              <a:rPr lang="es-ES" altLang="es-ES" sz="2400" b="1" dirty="0">
                <a:solidFill>
                  <a:srgbClr val="008000"/>
                </a:solidFill>
              </a:rPr>
              <a:t>libre de </a:t>
            </a:r>
            <a:r>
              <a:rPr lang="es-ES" altLang="es-ES" sz="2400" b="1" smtClean="0">
                <a:solidFill>
                  <a:srgbClr val="008000"/>
                </a:solidFill>
              </a:rPr>
              <a:t>combustibles fósiles </a:t>
            </a:r>
          </a:p>
          <a:p>
            <a:endParaRPr lang="es-ES" altLang="es-ES" sz="2400" b="1" dirty="0" smtClean="0">
              <a:solidFill>
                <a:srgbClr val="008000"/>
              </a:solidFill>
            </a:endParaRPr>
          </a:p>
          <a:p>
            <a:r>
              <a:rPr lang="en-US" sz="2400" b="1" dirty="0" smtClean="0">
                <a:solidFill>
                  <a:srgbClr val="008000"/>
                </a:solidFill>
              </a:rPr>
              <a:t>            Defender </a:t>
            </a:r>
            <a:r>
              <a:rPr lang="en-US" sz="2400" b="1" dirty="0">
                <a:solidFill>
                  <a:srgbClr val="008000"/>
                </a:solidFill>
              </a:rPr>
              <a:t>los </a:t>
            </a:r>
            <a:r>
              <a:rPr lang="en-US" sz="2400" b="1" dirty="0" err="1">
                <a:solidFill>
                  <a:srgbClr val="008000"/>
                </a:solidFill>
              </a:rPr>
              <a:t>derechos</a:t>
            </a:r>
            <a:r>
              <a:rPr lang="en-US" sz="2400" b="1" dirty="0">
                <a:solidFill>
                  <a:srgbClr val="008000"/>
                </a:solidFill>
              </a:rPr>
              <a:t> </a:t>
            </a:r>
            <a:r>
              <a:rPr lang="en-US" sz="2400" b="1" dirty="0" err="1">
                <a:solidFill>
                  <a:srgbClr val="008000"/>
                </a:solidFill>
              </a:rPr>
              <a:t>indígenas</a:t>
            </a:r>
            <a:r>
              <a:rPr lang="en-US" sz="2400" b="1" dirty="0">
                <a:solidFill>
                  <a:srgbClr val="008000"/>
                </a:solidFill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</a:rPr>
              <a:t> </a:t>
            </a:r>
            <a:endParaRPr lang="en-US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7"/>
          <p:cNvSpPr txBox="1">
            <a:spLocks noGrp="1"/>
          </p:cNvSpPr>
          <p:nvPr>
            <p:ph type="title"/>
          </p:nvPr>
        </p:nvSpPr>
        <p:spPr>
          <a:xfrm>
            <a:off x="5184122" y="205978"/>
            <a:ext cx="3705506" cy="3556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lvl="0">
              <a:buSzPts val="3200"/>
            </a:pPr>
            <a:r>
              <a:rPr lang="en-US" sz="2800" dirty="0"/>
              <a:t>Los </a:t>
            </a:r>
            <a:r>
              <a:rPr lang="en-US" sz="2800" dirty="0" err="1"/>
              <a:t>jóvenes</a:t>
            </a:r>
            <a:r>
              <a:rPr lang="en-US" sz="2800" dirty="0"/>
              <a:t> de </a:t>
            </a:r>
            <a:r>
              <a:rPr lang="en-US" sz="2800" dirty="0" err="1"/>
              <a:t>todo</a:t>
            </a:r>
            <a:r>
              <a:rPr lang="en-US" sz="2800" dirty="0"/>
              <a:t> el </a:t>
            </a:r>
            <a:r>
              <a:rPr lang="en-US" sz="2800" dirty="0" err="1"/>
              <a:t>mundo</a:t>
            </a:r>
            <a:r>
              <a:rPr lang="en-US" sz="2800" dirty="0"/>
              <a:t> </a:t>
            </a:r>
            <a:r>
              <a:rPr lang="en-US" sz="2800" dirty="0" err="1"/>
              <a:t>están</a:t>
            </a:r>
            <a:r>
              <a:rPr lang="en-US" sz="2800" dirty="0"/>
              <a:t> </a:t>
            </a:r>
            <a:r>
              <a:rPr lang="en-US" sz="2800" dirty="0" err="1"/>
              <a:t>protestando</a:t>
            </a:r>
            <a:r>
              <a:rPr lang="en-US" sz="2800" dirty="0"/>
              <a:t>.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¡</a:t>
            </a:r>
            <a:r>
              <a:rPr lang="en-US" sz="2800" dirty="0"/>
              <a:t>Su </a:t>
            </a:r>
            <a:r>
              <a:rPr lang="en-US" sz="2800" dirty="0" err="1"/>
              <a:t>futuro</a:t>
            </a:r>
            <a:r>
              <a:rPr lang="en-US" sz="2800" dirty="0"/>
              <a:t> </a:t>
            </a:r>
            <a:r>
              <a:rPr lang="en-US" sz="2800" dirty="0" err="1"/>
              <a:t>está</a:t>
            </a:r>
            <a:r>
              <a:rPr lang="en-US" sz="2800" dirty="0"/>
              <a:t> en grave </a:t>
            </a:r>
            <a:r>
              <a:rPr lang="en-US" sz="2800" dirty="0" err="1"/>
              <a:t>peligro</a:t>
            </a:r>
            <a:r>
              <a:rPr lang="en-US" sz="2800" dirty="0"/>
              <a:t>! </a:t>
            </a:r>
            <a:endParaRPr sz="2800" dirty="0"/>
          </a:p>
        </p:txBody>
      </p:sp>
      <p:pic>
        <p:nvPicPr>
          <p:cNvPr id="8" name="Picture 7" descr="Screen Shot 2019-09-06 at 9.09.2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88"/>
          <a:stretch/>
        </p:blipFill>
        <p:spPr>
          <a:xfrm>
            <a:off x="0" y="544887"/>
            <a:ext cx="5016212" cy="3373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2562" y="299563"/>
            <a:ext cx="1940816" cy="4295059"/>
          </a:xfrm>
        </p:spPr>
        <p:txBody>
          <a:bodyPr/>
          <a:lstStyle/>
          <a:p>
            <a:pPr marL="114300" indent="0">
              <a:buNone/>
            </a:pPr>
            <a:r>
              <a:rPr lang="en-US" sz="2400" dirty="0" err="1" smtClean="0"/>
              <a:t>Estudiantes</a:t>
            </a:r>
            <a:r>
              <a:rPr lang="en-US" sz="2400" dirty="0" smtClean="0"/>
              <a:t> de Mission Hill</a:t>
            </a:r>
          </a:p>
          <a:p>
            <a:pPr marL="114300" indent="0">
              <a:buNone/>
            </a:pPr>
            <a:r>
              <a:rPr lang="en-US" sz="2400" dirty="0" err="1" smtClean="0"/>
              <a:t>Septiembre</a:t>
            </a:r>
            <a:r>
              <a:rPr lang="en-US" sz="2400" dirty="0" smtClean="0"/>
              <a:t> 27,  2019</a:t>
            </a:r>
          </a:p>
          <a:p>
            <a:pPr marL="114300" indent="0">
              <a:buNone/>
            </a:pPr>
            <a:endParaRPr lang="en-US" sz="2800" dirty="0"/>
          </a:p>
        </p:txBody>
      </p:sp>
      <p:pic>
        <p:nvPicPr>
          <p:cNvPr id="4" name="Picture 3" descr="Mission H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67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36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ctr" anchorCtr="0">
            <a:noAutofit/>
          </a:bodyPr>
          <a:lstStyle/>
          <a:p>
            <a:pPr lvl="0">
              <a:buSzPts val="5400"/>
            </a:pPr>
            <a:r>
              <a:rPr lang="en-US" sz="5400" dirty="0"/>
              <a:t>¡</a:t>
            </a:r>
            <a:r>
              <a:rPr lang="en-US" dirty="0" err="1"/>
              <a:t>Realmente</a:t>
            </a:r>
            <a:r>
              <a:rPr lang="en-US" dirty="0"/>
              <a:t> hay ESPERANZA!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4000" b="1" dirty="0" smtClean="0"/>
              <a:t>Si, se </a:t>
            </a:r>
            <a:r>
              <a:rPr lang="en-US" sz="4000" b="1" dirty="0" err="1" smtClean="0"/>
              <a:t>puede</a:t>
            </a:r>
            <a:endParaRPr sz="4000" b="1" dirty="0"/>
          </a:p>
        </p:txBody>
      </p:sp>
      <p:pic>
        <p:nvPicPr>
          <p:cNvPr id="427" name="Google Shape;427;p69" descr="NatB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7237" y="1863450"/>
            <a:ext cx="4556982" cy="258593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9"/>
          <p:cNvSpPr txBox="1"/>
          <p:nvPr/>
        </p:nvSpPr>
        <p:spPr>
          <a:xfrm>
            <a:off x="925975" y="4449380"/>
            <a:ext cx="6963900" cy="51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r>
              <a:rPr lang="es-ES" altLang="es-ES" sz="2400" dirty="0"/>
              <a:t>Para más detalles </a:t>
            </a:r>
            <a:r>
              <a:rPr lang="es-ES" altLang="es-ES" sz="2400" dirty="0" smtClean="0"/>
              <a:t>ver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" altLang="e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</a:t>
            </a:r>
            <a:r>
              <a:rPr lang="en" altLang="e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://scruzclimate.org/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</TotalTime>
  <Words>734</Words>
  <Application>Microsoft Macintosh PowerPoint</Application>
  <PresentationFormat>On-screen Show (16:9)</PresentationFormat>
  <Paragraphs>146</Paragraphs>
  <Slides>33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Simple Light</vt:lpstr>
      <vt:lpstr>Office Theme</vt:lpstr>
      <vt:lpstr>Crisis Climatica por Pauline Seales  Aug 2019 </vt:lpstr>
      <vt:lpstr>2019 Caos climático </vt:lpstr>
      <vt:lpstr>PowerPoint Presentation</vt:lpstr>
      <vt:lpstr>PowerPoint Presentation</vt:lpstr>
      <vt:lpstr>Greenhouse Effect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 cambio climático tiene muchos efectos </vt:lpstr>
      <vt:lpstr>PowerPoint Presentation</vt:lpstr>
      <vt:lpstr>PowerPoint Presentation</vt:lpstr>
      <vt:lpstr>PowerPoint Presentation</vt:lpstr>
      <vt:lpstr>El fin de un glaciar</vt:lpstr>
      <vt:lpstr>PowerPoint Presentation</vt:lpstr>
      <vt:lpstr>PowerPoint Presentation</vt:lpstr>
      <vt:lpstr>PowerPoint Presentation</vt:lpstr>
      <vt:lpstr>PowerPoint Presentation</vt:lpstr>
      <vt:lpstr>What to reduce or avoid</vt:lpstr>
      <vt:lpstr>PowerPoint Presentation</vt:lpstr>
      <vt:lpstr>Demonstration Finito</vt:lpstr>
      <vt:lpstr>PowerPoint Presentation</vt:lpstr>
      <vt:lpstr>Resumen del cambio climático hasta ahora</vt:lpstr>
      <vt:lpstr>PowerPoint Presentation</vt:lpstr>
      <vt:lpstr>Hay qué reducir o evitar </vt:lpstr>
      <vt:lpstr>Disfrutar</vt:lpstr>
      <vt:lpstr>Necesitamos acción URGENTE por</vt:lpstr>
      <vt:lpstr>Green New Deal  o  Nuevo Acuerdo Ecológico </vt:lpstr>
      <vt:lpstr>PowerPoint Presentation</vt:lpstr>
      <vt:lpstr>Los jóvenes de todo el mundo están protestando.  ¡Su futuro está en grave peligro! </vt:lpstr>
      <vt:lpstr>PowerPoint Presentation</vt:lpstr>
      <vt:lpstr>¡Realmente hay ESPERANZA!  Si, se puede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CRISIS Update By Pauline Seales  Feb 2019</dc:title>
  <cp:lastModifiedBy>pauline seales</cp:lastModifiedBy>
  <cp:revision>86</cp:revision>
  <cp:lastPrinted>2019-08-18T01:09:42Z</cp:lastPrinted>
  <dcterms:modified xsi:type="dcterms:W3CDTF">2019-12-17T22:43:55Z</dcterms:modified>
</cp:coreProperties>
</file>