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gif" ContentType="image/gif"/>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39.jpg" ContentType="image/png"/>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1"/>
    <p:sldMasterId id="2147483672" r:id="rId2"/>
  </p:sldMasterIdLst>
  <p:notesMasterIdLst>
    <p:notesMasterId r:id="rId24"/>
  </p:notesMasterIdLst>
  <p:sldIdLst>
    <p:sldId id="309" r:id="rId3"/>
    <p:sldId id="308" r:id="rId4"/>
    <p:sldId id="265" r:id="rId5"/>
    <p:sldId id="305" r:id="rId6"/>
    <p:sldId id="310" r:id="rId7"/>
    <p:sldId id="311" r:id="rId8"/>
    <p:sldId id="264" r:id="rId9"/>
    <p:sldId id="269" r:id="rId10"/>
    <p:sldId id="270" r:id="rId11"/>
    <p:sldId id="272" r:id="rId12"/>
    <p:sldId id="312" r:id="rId13"/>
    <p:sldId id="275" r:id="rId14"/>
    <p:sldId id="276" r:id="rId15"/>
    <p:sldId id="281" r:id="rId16"/>
    <p:sldId id="282" r:id="rId17"/>
    <p:sldId id="283" r:id="rId18"/>
    <p:sldId id="306" r:id="rId19"/>
    <p:sldId id="285" r:id="rId20"/>
    <p:sldId id="288" r:id="rId21"/>
    <p:sldId id="297" r:id="rId22"/>
    <p:sldId id="299"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A9F688-1385-487D-B637-E2DF915C5F22}">
  <a:tblStyle styleId="{59A9F688-1385-487D-B637-E2DF915C5F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2" d="100"/>
          <a:sy n="102" d="100"/>
        </p:scale>
        <p:origin x="-1040" y="-10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2021317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4ee27030e3_2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In California almost 1000 homes were lost in just the Santa Cruz Mountains CZU</a:t>
            </a:r>
            <a:r>
              <a:rPr lang="en-US" baseline="0" dirty="0" smtClean="0"/>
              <a:t> fire. There were many other fires and a hurricane in Louisiana.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140" name="Google Shape;140;g4ee27030e3_2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4ee27030e3_2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4ee27030e3_2_1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a:t>IT’s US.</a:t>
            </a:r>
            <a:endParaRPr dirty="0"/>
          </a:p>
          <a:p>
            <a:pPr marL="0" lvl="0" indent="0" algn="l" rtl="0">
              <a:spcBef>
                <a:spcPts val="0"/>
              </a:spcBef>
              <a:spcAft>
                <a:spcPts val="0"/>
              </a:spcAft>
              <a:buNone/>
            </a:pPr>
            <a:r>
              <a:rPr lang="en" dirty="0"/>
              <a:t> CO2  (carbon dioxide)  produced by cars and power plants is acting like a blanket. The basic science has been known since the late </a:t>
            </a:r>
            <a:r>
              <a:rPr lang="en" dirty="0" smtClean="0"/>
              <a:t>1800s</a:t>
            </a:r>
            <a:r>
              <a:rPr lang="en-US" dirty="0" smtClean="0"/>
              <a:t>. In CA</a:t>
            </a:r>
            <a:r>
              <a:rPr lang="en-US" baseline="0" dirty="0" smtClean="0"/>
              <a:t> most of the CO2 comes from vehicles. On the east coast from coal fired electricity generation.</a:t>
            </a:r>
            <a:endParaRPr dirty="0"/>
          </a:p>
        </p:txBody>
      </p:sp>
      <p:sp>
        <p:nvSpPr>
          <p:cNvPr id="186" name="Google Shape;186;g4ee27030e3_2_1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 dirty="0" smtClean="0"/>
              <a:t>SCIENTISTS AGREE    </a:t>
            </a:r>
            <a:br>
              <a:rPr lang="en" dirty="0" smtClean="0"/>
            </a:br>
            <a:r>
              <a:rPr lang="en" dirty="0" smtClean="0"/>
              <a:t>Current data shows that we are still adding more blankets to the feverish earth. In the 1800’s the level was 280 ppm. We are well over 410 ppm and rising.</a:t>
            </a:r>
          </a:p>
          <a:p>
            <a:endParaRPr lang="en-US" dirty="0"/>
          </a:p>
        </p:txBody>
      </p:sp>
    </p:spTree>
    <p:extLst>
      <p:ext uri="{BB962C8B-B14F-4D97-AF65-F5344CB8AC3E}">
        <p14:creationId xmlns:p14="http://schemas.microsoft.com/office/powerpoint/2010/main" val="201411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shows the May 2020 highest ever level of 417 ppm.  The graph shows a slight glitch in Feb/march possibly due to the COVID crisis but the upward trend soon resumed</a:t>
            </a:r>
            <a:endParaRPr lang="en-US" dirty="0"/>
          </a:p>
        </p:txBody>
      </p:sp>
    </p:spTree>
    <p:extLst>
      <p:ext uri="{BB962C8B-B14F-4D97-AF65-F5344CB8AC3E}">
        <p14:creationId xmlns:p14="http://schemas.microsoft.com/office/powerpoint/2010/main" val="2541498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4ee27030e3_2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g4ee27030e3_2_1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a:solidFill>
                  <a:schemeClr val="dk1"/>
                </a:solidFill>
                <a:latin typeface="Calibri"/>
                <a:ea typeface="Calibri"/>
                <a:cs typeface="Calibri"/>
                <a:sym typeface="Calibri"/>
              </a:rPr>
              <a:t>CO2 graph going back 800,000 years</a:t>
            </a:r>
            <a:endParaRPr/>
          </a:p>
          <a:p>
            <a:pPr marL="0" lvl="0" indent="0" algn="l" rtl="0">
              <a:spcBef>
                <a:spcPts val="0"/>
              </a:spcBef>
              <a:spcAft>
                <a:spcPts val="0"/>
              </a:spcAft>
              <a:buNone/>
            </a:pPr>
            <a:r>
              <a:rPr lang="en" sz="1200">
                <a:solidFill>
                  <a:schemeClr val="dk1"/>
                </a:solidFill>
                <a:latin typeface="Calibri"/>
                <a:ea typeface="Calibri"/>
                <a:cs typeface="Calibri"/>
                <a:sym typeface="Calibri"/>
              </a:rPr>
              <a:t>Now the scale has changed showing the past 800 thousand years.</a:t>
            </a:r>
            <a:endParaRPr/>
          </a:p>
          <a:p>
            <a:pPr marL="0" lvl="0" indent="0" algn="l" rtl="0">
              <a:spcBef>
                <a:spcPts val="0"/>
              </a:spcBef>
              <a:spcAft>
                <a:spcPts val="0"/>
              </a:spcAft>
              <a:buNone/>
            </a:pPr>
            <a:r>
              <a:rPr lang="en" sz="1200">
                <a:solidFill>
                  <a:schemeClr val="dk1"/>
                </a:solidFill>
                <a:latin typeface="Calibri"/>
                <a:ea typeface="Calibri"/>
                <a:cs typeface="Calibri"/>
                <a:sym typeface="Calibri"/>
              </a:rPr>
              <a:t>The ups and downs represent the ice ages caused by wobbles in earth orbit</a:t>
            </a:r>
            <a:endParaRPr/>
          </a:p>
          <a:p>
            <a:pPr marL="0" lvl="0" indent="0" algn="l" rtl="0">
              <a:spcBef>
                <a:spcPts val="0"/>
              </a:spcBef>
              <a:spcAft>
                <a:spcPts val="0"/>
              </a:spcAft>
              <a:buNone/>
            </a:pPr>
            <a:r>
              <a:rPr lang="en" sz="1200">
                <a:solidFill>
                  <a:schemeClr val="dk1"/>
                </a:solidFill>
                <a:latin typeface="Calibri"/>
                <a:ea typeface="Calibri"/>
                <a:cs typeface="Calibri"/>
                <a:sym typeface="Calibri"/>
              </a:rPr>
              <a:t>Right now we are already way above anything in the past million years</a:t>
            </a:r>
            <a:endParaRPr sz="1200">
              <a:solidFill>
                <a:schemeClr val="dk1"/>
              </a:solidFill>
              <a:latin typeface="Calibri"/>
              <a:ea typeface="Calibri"/>
              <a:cs typeface="Calibri"/>
              <a:sym typeface="Calibri"/>
            </a:endParaRPr>
          </a:p>
        </p:txBody>
      </p:sp>
      <p:sp>
        <p:nvSpPr>
          <p:cNvPr id="210" name="Google Shape;210;g4ee27030e3_2_15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4ee27030e3_2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High energy light rays from the sun get through the atmosphere and warm the earth. The earth emits much lower</a:t>
            </a:r>
            <a:r>
              <a:rPr lang="en-US" baseline="0" dirty="0" smtClean="0"/>
              <a:t> energy infra red waves which are partly scattered by the gases in the atmosphere with some returning to earth. This natural “Greenhouse Effect” has kept our planet from freezing up, but now extra gases are causing too much warming.</a:t>
            </a:r>
            <a:endParaRPr dirty="0"/>
          </a:p>
        </p:txBody>
      </p:sp>
      <p:sp>
        <p:nvSpPr>
          <p:cNvPr id="179" name="Google Shape;179;g4ee27030e3_2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4ee27030e3_2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Climate Change is already having many negative effects</a:t>
            </a:r>
            <a:r>
              <a:rPr lang="en-US" baseline="0" dirty="0" smtClean="0"/>
              <a:t> on all types of living systems. </a:t>
            </a:r>
            <a:endParaRPr dirty="0"/>
          </a:p>
        </p:txBody>
      </p:sp>
      <p:sp>
        <p:nvSpPr>
          <p:cNvPr id="215" name="Google Shape;215;g4ee27030e3_2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4ee27030e3_2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 Earth</a:t>
            </a:r>
            <a:r>
              <a:rPr lang="en-US" baseline="0" dirty="0" smtClean="0"/>
              <a:t> could be compared to a human being. A slight fever is not a problem usually but a higher one is serious and has to be dealt with quickly.</a:t>
            </a:r>
          </a:p>
          <a:p>
            <a:pPr marL="0" lvl="0" indent="0" algn="l" rtl="0">
              <a:spcBef>
                <a:spcPts val="0"/>
              </a:spcBef>
              <a:spcAft>
                <a:spcPts val="0"/>
              </a:spcAft>
              <a:buNone/>
            </a:pPr>
            <a:endParaRPr dirty="0"/>
          </a:p>
        </p:txBody>
      </p:sp>
      <p:sp>
        <p:nvSpPr>
          <p:cNvPr id="221" name="Google Shape;221;g4ee27030e3_2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4ee27030e3_2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4ee27030e3_2_1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This prediction from California state</a:t>
            </a:r>
            <a:r>
              <a:rPr lang="en-US" baseline="0" dirty="0" smtClean="0"/>
              <a:t> scientists </a:t>
            </a:r>
            <a:r>
              <a:rPr lang="en" dirty="0" smtClean="0"/>
              <a:t>rediction </a:t>
            </a:r>
            <a:r>
              <a:rPr lang="en" dirty="0"/>
              <a:t>from 4</a:t>
            </a:r>
            <a:r>
              <a:rPr lang="en" baseline="30000" dirty="0"/>
              <a:t>th</a:t>
            </a:r>
            <a:r>
              <a:rPr lang="en" dirty="0"/>
              <a:t> Ca </a:t>
            </a:r>
            <a:r>
              <a:rPr lang="en" dirty="0" smtClean="0"/>
              <a:t>assessment</a:t>
            </a:r>
            <a:r>
              <a:rPr lang="en-US" dirty="0" smtClean="0"/>
              <a:t> report, shows that continuing “Business-as-Usual” would be </a:t>
            </a:r>
            <a:r>
              <a:rPr lang="en" dirty="0" smtClean="0"/>
              <a:t>disastrous</a:t>
            </a:r>
            <a:endParaRPr dirty="0"/>
          </a:p>
        </p:txBody>
      </p:sp>
      <p:sp>
        <p:nvSpPr>
          <p:cNvPr id="233" name="Google Shape;233;g4ee27030e3_2_17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4ee27030e3_2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Example of a glacier photographed from the same location at different dates,</a:t>
            </a:r>
            <a:r>
              <a:rPr lang="en-US" baseline="0" dirty="0" smtClean="0"/>
              <a:t> showing the disappearance of the glacier. There are multiple examples world–wide.</a:t>
            </a:r>
            <a:endParaRPr lang="en-US" dirty="0" smtClean="0"/>
          </a:p>
          <a:p>
            <a:pPr marL="0" lvl="0" indent="0" algn="l" rtl="0">
              <a:spcBef>
                <a:spcPts val="0"/>
              </a:spcBef>
              <a:spcAft>
                <a:spcPts val="0"/>
              </a:spcAft>
              <a:buNone/>
            </a:pPr>
            <a:endParaRPr dirty="0"/>
          </a:p>
        </p:txBody>
      </p:sp>
      <p:sp>
        <p:nvSpPr>
          <p:cNvPr id="243" name="Google Shape;243;g4ee27030e3_2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4ee27030e3_2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 enormous land ice sheets in Greenland and Antarctica are a special concern. Thought in the 1990’s to be too big too melt they are now melting rapidly and already raising sea level.</a:t>
            </a:r>
          </a:p>
          <a:p>
            <a:pPr marL="0" lvl="0" indent="0" algn="l" rtl="0">
              <a:spcBef>
                <a:spcPts val="0"/>
              </a:spcBef>
              <a:spcAft>
                <a:spcPts val="0"/>
              </a:spcAft>
              <a:buNone/>
            </a:pPr>
            <a:endParaRPr dirty="0"/>
          </a:p>
        </p:txBody>
      </p:sp>
      <p:sp>
        <p:nvSpPr>
          <p:cNvPr id="249" name="Google Shape;249;g4ee27030e3_2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4ee27030e3_2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4ee27030e3_2_1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Map</a:t>
            </a:r>
            <a:r>
              <a:rPr lang="en-US" baseline="0" dirty="0" smtClean="0"/>
              <a:t>s of Santa Cruz. The blue areas would be flooded at high tide. </a:t>
            </a:r>
          </a:p>
          <a:p>
            <a:pPr marL="0" lvl="0" indent="0" algn="l" rtl="0">
              <a:spcBef>
                <a:spcPts val="0"/>
              </a:spcBef>
              <a:spcAft>
                <a:spcPts val="0"/>
              </a:spcAft>
              <a:buNone/>
            </a:pPr>
            <a:r>
              <a:rPr lang="en-US" baseline="0" dirty="0" smtClean="0"/>
              <a:t>Could not happen immediately </a:t>
            </a:r>
          </a:p>
          <a:p>
            <a:pPr marL="0" lvl="0" indent="0" algn="l" rtl="0">
              <a:spcBef>
                <a:spcPts val="0"/>
              </a:spcBef>
              <a:spcAft>
                <a:spcPts val="0"/>
              </a:spcAft>
              <a:buNone/>
            </a:pPr>
            <a:r>
              <a:rPr lang="en-US" baseline="0" dirty="0" smtClean="0"/>
              <a:t>BUT only IMMEDIATE ACTION can slow the process down.</a:t>
            </a:r>
          </a:p>
          <a:p>
            <a:pPr marL="0" lvl="0" indent="0" algn="l" rtl="0">
              <a:spcBef>
                <a:spcPts val="0"/>
              </a:spcBef>
              <a:spcAft>
                <a:spcPts val="0"/>
              </a:spcAft>
              <a:buNone/>
            </a:pPr>
            <a:r>
              <a:rPr lang="en-US" baseline="0" dirty="0" smtClean="0"/>
              <a:t>With even 2 </a:t>
            </a:r>
            <a:r>
              <a:rPr lang="en-US" baseline="0" dirty="0" err="1" smtClean="0"/>
              <a:t>deg</a:t>
            </a:r>
            <a:r>
              <a:rPr lang="en-US" baseline="0" dirty="0" smtClean="0"/>
              <a:t> C warming the entire downtown would be flooded. </a:t>
            </a:r>
            <a:endParaRPr dirty="0"/>
          </a:p>
        </p:txBody>
      </p:sp>
      <p:sp>
        <p:nvSpPr>
          <p:cNvPr id="257" name="Google Shape;257;g4ee27030e3_2_1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4ee27030e3_2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This is a WONDERFUL</a:t>
            </a:r>
            <a:r>
              <a:rPr lang="en-US" baseline="0" dirty="0" smtClean="0"/>
              <a:t> report on solutions CURRENTLY AVAILABLE.</a:t>
            </a:r>
          </a:p>
          <a:p>
            <a:pPr marL="0" lvl="0" indent="0" algn="l" rtl="0">
              <a:spcBef>
                <a:spcPts val="0"/>
              </a:spcBef>
              <a:spcAft>
                <a:spcPts val="0"/>
              </a:spcAft>
              <a:buNone/>
            </a:pPr>
            <a:r>
              <a:rPr lang="en-US" baseline="0" dirty="0" smtClean="0"/>
              <a:t>A recent 2020 update was just published.</a:t>
            </a:r>
            <a:endParaRPr dirty="0"/>
          </a:p>
        </p:txBody>
      </p:sp>
      <p:sp>
        <p:nvSpPr>
          <p:cNvPr id="295" name="Google Shape;295;g4ee27030e3_2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4ee27030e3_2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g4ee27030e3_2_2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828800" lvl="4" indent="0" algn="l" rtl="0">
              <a:spcBef>
                <a:spcPts val="0"/>
              </a:spcBef>
              <a:spcAft>
                <a:spcPts val="0"/>
              </a:spcAft>
              <a:buNone/>
            </a:pPr>
            <a:r>
              <a:rPr lang="en" dirty="0" smtClean="0"/>
              <a:t>We need to reduce Red meat consumption, because cows produce another grrenhouse gas - Methane, and cut unnecessary driving, </a:t>
            </a:r>
          </a:p>
          <a:p>
            <a:pPr marL="1828800" lvl="4" indent="0" algn="l" rtl="0">
              <a:spcBef>
                <a:spcPts val="0"/>
              </a:spcBef>
              <a:spcAft>
                <a:spcPts val="0"/>
              </a:spcAft>
              <a:buNone/>
            </a:pPr>
            <a:r>
              <a:rPr lang="en" dirty="0" smtClean="0"/>
              <a:t>Also stop buying stuff we don’t need and reduce or eliminate use of Natrual Gas.</a:t>
            </a:r>
          </a:p>
          <a:p>
            <a:pPr marL="0" lvl="0" indent="0" algn="l" rtl="0">
              <a:spcBef>
                <a:spcPts val="0"/>
              </a:spcBef>
              <a:spcAft>
                <a:spcPts val="0"/>
              </a:spcAft>
              <a:buNone/>
            </a:pPr>
            <a:endParaRPr dirty="0"/>
          </a:p>
        </p:txBody>
      </p:sp>
      <p:sp>
        <p:nvSpPr>
          <p:cNvPr id="303" name="Google Shape;303;g4ee27030e3_2_2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4ee27030e3_2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g4ee27030e3_2_2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a:t>Walking and biking are fun and healthy, the bus and carpools can help</a:t>
            </a:r>
            <a:endParaRPr dirty="0"/>
          </a:p>
          <a:p>
            <a:pPr marL="0" lvl="0" indent="0" algn="l" rtl="0">
              <a:spcBef>
                <a:spcPts val="0"/>
              </a:spcBef>
              <a:spcAft>
                <a:spcPts val="0"/>
              </a:spcAft>
              <a:buNone/>
            </a:pPr>
            <a:r>
              <a:rPr lang="en-US" dirty="0" smtClean="0"/>
              <a:t>Eat more vegetables and less meat (especially beef) </a:t>
            </a:r>
          </a:p>
          <a:p>
            <a:pPr marL="0" lvl="0" indent="0" algn="l" rtl="0">
              <a:spcBef>
                <a:spcPts val="0"/>
              </a:spcBef>
              <a:spcAft>
                <a:spcPts val="0"/>
              </a:spcAft>
              <a:buNone/>
            </a:pPr>
            <a:r>
              <a:rPr lang="en" dirty="0" smtClean="0"/>
              <a:t>In </a:t>
            </a:r>
            <a:r>
              <a:rPr lang="en" dirty="0"/>
              <a:t>winter find that old favorite </a:t>
            </a:r>
            <a:r>
              <a:rPr lang="en" dirty="0" smtClean="0"/>
              <a:t>sweater, </a:t>
            </a:r>
            <a:r>
              <a:rPr lang="en" dirty="0"/>
              <a:t>and line dried clothes smell great</a:t>
            </a:r>
            <a:endParaRPr dirty="0"/>
          </a:p>
        </p:txBody>
      </p:sp>
      <p:sp>
        <p:nvSpPr>
          <p:cNvPr id="313" name="Google Shape;313;g4ee27030e3_2_2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smtClean="0"/>
              <a:t>This is an exciting new climate solutions simulator from MIT. </a:t>
            </a:r>
          </a:p>
          <a:p>
            <a:pPr marL="158750" indent="0">
              <a:buNone/>
            </a:pPr>
            <a:r>
              <a:rPr lang="en-US" dirty="0" smtClean="0"/>
              <a:t>See lesson </a:t>
            </a:r>
            <a:r>
              <a:rPr lang="en-US" dirty="0" err="1" smtClean="0"/>
              <a:t>ENRdsLes</a:t>
            </a:r>
            <a:endParaRPr lang="en-US" dirty="0"/>
          </a:p>
        </p:txBody>
      </p:sp>
    </p:spTree>
    <p:extLst>
      <p:ext uri="{BB962C8B-B14F-4D97-AF65-F5344CB8AC3E}">
        <p14:creationId xmlns:p14="http://schemas.microsoft.com/office/powerpoint/2010/main" val="3020778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4ee27030e3_2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g4ee27030e3_2_2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a:t>Lets make it happen Locally. We’ll be working with the Santa Cruz Climate Action Program </a:t>
            </a:r>
            <a:r>
              <a:rPr lang="en" dirty="0" smtClean="0"/>
              <a:t>staff</a:t>
            </a:r>
            <a:r>
              <a:rPr lang="en-US" dirty="0" smtClean="0"/>
              <a:t> and the County staff</a:t>
            </a:r>
            <a:endParaRPr dirty="0"/>
          </a:p>
        </p:txBody>
      </p:sp>
      <p:sp>
        <p:nvSpPr>
          <p:cNvPr id="331" name="Google Shape;331;g4ee27030e3_2_26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4ee27030e3_2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Alexandria </a:t>
            </a:r>
            <a:r>
              <a:rPr lang="en-US" dirty="0" err="1" smtClean="0"/>
              <a:t>Ocasio</a:t>
            </a:r>
            <a:r>
              <a:rPr lang="en-US" dirty="0" smtClean="0"/>
              <a:t>-Cortes introduced the Green New DEAL program and locally the Romero Institute is working on a California version. </a:t>
            </a:r>
          </a:p>
          <a:p>
            <a:pPr marL="0" lvl="0" indent="0" algn="l" rtl="0">
              <a:spcBef>
                <a:spcPts val="0"/>
              </a:spcBef>
              <a:spcAft>
                <a:spcPts val="0"/>
              </a:spcAft>
              <a:buNone/>
            </a:pPr>
            <a:r>
              <a:rPr lang="en-US" dirty="0" smtClean="0"/>
              <a:t>Both would address both the climate crisis and climate justice – jobs, health,</a:t>
            </a:r>
            <a:r>
              <a:rPr lang="en-US" baseline="0" dirty="0" smtClean="0"/>
              <a:t> housing for all.</a:t>
            </a:r>
            <a:endParaRPr dirty="0"/>
          </a:p>
        </p:txBody>
      </p:sp>
      <p:sp>
        <p:nvSpPr>
          <p:cNvPr id="355" name="Google Shape;355;g4ee27030e3_2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4ee27030e3_2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9" name="Google Shape;409;g4ee27030e3_2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4ee27030e3_2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g4ee27030e3_2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5"/>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5" name="Google Shape;65;p1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722313" y="3305175"/>
            <a:ext cx="7772400" cy="1021556"/>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7"/>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75" name="Google Shape;75;p1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8"/>
          <p:cNvSpPr txBox="1">
            <a:spLocks noGrp="1"/>
          </p:cNvSpPr>
          <p:nvPr>
            <p:ph type="body" idx="1"/>
          </p:nvPr>
        </p:nvSpPr>
        <p:spPr>
          <a:xfrm>
            <a:off x="457200" y="1200150"/>
            <a:ext cx="4038600" cy="3394472"/>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1" name="Google Shape;81;p18"/>
          <p:cNvSpPr txBox="1">
            <a:spLocks noGrp="1"/>
          </p:cNvSpPr>
          <p:nvPr>
            <p:ph type="body" idx="2"/>
          </p:nvPr>
        </p:nvSpPr>
        <p:spPr>
          <a:xfrm>
            <a:off x="4648200" y="1200150"/>
            <a:ext cx="4038600" cy="3394472"/>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2" name="Google Shape;82;p1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9"/>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88" name="Google Shape;88;p19"/>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9" name="Google Shape;89;p19"/>
          <p:cNvSpPr txBox="1">
            <a:spLocks noGrp="1"/>
          </p:cNvSpPr>
          <p:nvPr>
            <p:ph type="body" idx="3"/>
          </p:nvPr>
        </p:nvSpPr>
        <p:spPr>
          <a:xfrm>
            <a:off x="4645025" y="1151335"/>
            <a:ext cx="4041775" cy="47982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90" name="Google Shape;90;p19"/>
          <p:cNvSpPr txBox="1">
            <a:spLocks noGrp="1"/>
          </p:cNvSpPr>
          <p:nvPr>
            <p:ph type="body" idx="4"/>
          </p:nvPr>
        </p:nvSpPr>
        <p:spPr>
          <a:xfrm>
            <a:off x="4645025" y="1631156"/>
            <a:ext cx="4041775" cy="2963466"/>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91" name="Google Shape;91;p1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2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457200" y="204788"/>
            <a:ext cx="3008313" cy="871537"/>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22"/>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06" name="Google Shape;106;p22"/>
          <p:cNvSpPr txBox="1">
            <a:spLocks noGrp="1"/>
          </p:cNvSpPr>
          <p:nvPr>
            <p:ph type="body" idx="2"/>
          </p:nvPr>
        </p:nvSpPr>
        <p:spPr>
          <a:xfrm>
            <a:off x="457200" y="1076325"/>
            <a:ext cx="3008313" cy="3518297"/>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7" name="Google Shape;107;p2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2"/>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0"/>
        <p:cNvGrpSpPr/>
        <p:nvPr/>
      </p:nvGrpSpPr>
      <p:grpSpPr>
        <a:xfrm>
          <a:off x="0" y="0"/>
          <a:ext cx="0" cy="0"/>
          <a:chOff x="0" y="0"/>
          <a:chExt cx="0" cy="0"/>
        </a:xfrm>
      </p:grpSpPr>
      <p:sp>
        <p:nvSpPr>
          <p:cNvPr id="111" name="Google Shape;111;p23"/>
          <p:cNvSpPr txBox="1">
            <a:spLocks noGrp="1"/>
          </p:cNvSpPr>
          <p:nvPr>
            <p:ph type="title"/>
          </p:nvPr>
        </p:nvSpPr>
        <p:spPr>
          <a:xfrm>
            <a:off x="1792288" y="3600450"/>
            <a:ext cx="5486400" cy="425053"/>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23"/>
          <p:cNvSpPr>
            <a:spLocks noGrp="1"/>
          </p:cNvSpPr>
          <p:nvPr>
            <p:ph type="pic" idx="2"/>
          </p:nvPr>
        </p:nvSpPr>
        <p:spPr>
          <a:xfrm>
            <a:off x="1792288" y="459581"/>
            <a:ext cx="5486400" cy="30861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3" name="Google Shape;113;p23"/>
          <p:cNvSpPr txBox="1">
            <a:spLocks noGrp="1"/>
          </p:cNvSpPr>
          <p:nvPr>
            <p:ph type="body" idx="1"/>
          </p:nvPr>
        </p:nvSpPr>
        <p:spPr>
          <a:xfrm>
            <a:off x="1792288" y="4025503"/>
            <a:ext cx="5486400" cy="603646"/>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4" name="Google Shape;114;p2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2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24"/>
          <p:cNvSpPr txBox="1">
            <a:spLocks noGrp="1"/>
          </p:cNvSpPr>
          <p:nvPr>
            <p:ph type="body" idx="1"/>
          </p:nvPr>
        </p:nvSpPr>
        <p:spPr>
          <a:xfrm rot="5400000">
            <a:off x="2874764" y="-1217414"/>
            <a:ext cx="3394472" cy="82296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 name="Google Shape;120;p2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2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rot="5400000">
            <a:off x="5463778" y="1371600"/>
            <a:ext cx="4388644" cy="205740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25"/>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6" name="Google Shape;126;p2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4" Type="http://schemas.openxmlformats.org/officeDocument/2006/relationships/image" Target="../media/image7.jpg"/><Relationship Id="rId5" Type="http://schemas.openxmlformats.org/officeDocument/2006/relationships/image" Target="../media/image8.png"/><Relationship Id="rId6" Type="http://schemas.openxmlformats.org/officeDocument/2006/relationships/hyperlink" Target="http://www.bloomberg.com/graphics/2015-whats-warming-the-world/" TargetMode="External"/><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hyperlink" Target="https://climate.nasa.gov/images-of-change?id=376%23376-muir-glacier-melt-alaska" TargetMode="External"/><Relationship Id="rId4" Type="http://schemas.openxmlformats.org/officeDocument/2006/relationships/image" Target="../media/image16.png"/><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7.jp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7.jpg"/><Relationship Id="rId5" Type="http://schemas.openxmlformats.org/officeDocument/2006/relationships/image" Target="../media/image24.png"/><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4" Type="http://schemas.openxmlformats.org/officeDocument/2006/relationships/image" Target="../media/image26.jp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jpg"/><Relationship Id="rId9" Type="http://schemas.openxmlformats.org/officeDocument/2006/relationships/image" Target="../media/image31.png"/><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jpg"/><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jpg"/><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7"/>
          <p:cNvSpPr txBox="1">
            <a:spLocks noGrp="1"/>
          </p:cNvSpPr>
          <p:nvPr>
            <p:ph type="title"/>
          </p:nvPr>
        </p:nvSpPr>
        <p:spPr>
          <a:xfrm>
            <a:off x="3997158" y="106948"/>
            <a:ext cx="4944489" cy="1109578"/>
          </a:xfrm>
          <a:prstGeom prst="rect">
            <a:avLst/>
          </a:prstGeom>
          <a:noFill/>
          <a:ln>
            <a:noFill/>
          </a:ln>
        </p:spPr>
        <p:txBody>
          <a:bodyPr spcFirstLastPara="1" wrap="square" lIns="91425" tIns="45700" rIns="91425" bIns="45700" anchor="ctr" anchorCtr="0">
            <a:noAutofit/>
          </a:bodyPr>
          <a:lstStyle/>
          <a:p>
            <a:pPr lvl="0">
              <a:buSzPts val="4400"/>
            </a:pPr>
            <a:r>
              <a:rPr lang="en" sz="2800" dirty="0">
                <a:latin typeface="Arial"/>
                <a:ea typeface="Arial"/>
                <a:cs typeface="Arial"/>
                <a:sym typeface="Arial"/>
              </a:rPr>
              <a:t>Climate CRISIS </a:t>
            </a:r>
            <a:r>
              <a:rPr lang="en-US" sz="2800" dirty="0" smtClean="0">
                <a:latin typeface="Arial"/>
                <a:ea typeface="Arial"/>
                <a:cs typeface="Arial"/>
                <a:sym typeface="Arial"/>
              </a:rPr>
              <a:t>in Brief</a:t>
            </a:r>
            <a:r>
              <a:rPr lang="en" sz="2800" dirty="0">
                <a:latin typeface="Arial"/>
                <a:ea typeface="Arial"/>
                <a:cs typeface="Arial"/>
                <a:sym typeface="Arial"/>
              </a:rPr>
              <a:t/>
            </a:r>
            <a:br>
              <a:rPr lang="en" sz="2800" dirty="0">
                <a:latin typeface="Arial"/>
                <a:ea typeface="Arial"/>
                <a:cs typeface="Arial"/>
                <a:sym typeface="Arial"/>
              </a:rPr>
            </a:br>
            <a:r>
              <a:rPr lang="en" sz="2000" dirty="0"/>
              <a:t>By Pauline Seales </a:t>
            </a:r>
            <a:r>
              <a:rPr lang="en-US" sz="2000" dirty="0" smtClean="0"/>
              <a:t>Sep </a:t>
            </a:r>
            <a:r>
              <a:rPr lang="en-US" sz="2000" dirty="0" smtClean="0"/>
              <a:t>2020</a:t>
            </a:r>
            <a:endParaRPr sz="2000" dirty="0"/>
          </a:p>
        </p:txBody>
      </p:sp>
      <p:sp>
        <p:nvSpPr>
          <p:cNvPr id="5" name="TextBox 4"/>
          <p:cNvSpPr txBox="1"/>
          <p:nvPr/>
        </p:nvSpPr>
        <p:spPr>
          <a:xfrm>
            <a:off x="307623" y="3919900"/>
            <a:ext cx="3031402" cy="307777"/>
          </a:xfrm>
          <a:prstGeom prst="rect">
            <a:avLst/>
          </a:prstGeom>
          <a:noFill/>
        </p:spPr>
        <p:txBody>
          <a:bodyPr wrap="square" rtlCol="0">
            <a:spAutoFit/>
          </a:bodyPr>
          <a:lstStyle/>
          <a:p>
            <a:r>
              <a:rPr lang="en-US" dirty="0" smtClean="0"/>
              <a:t>		</a:t>
            </a:r>
            <a:endParaRPr lang="en-US" sz="1800" dirty="0"/>
          </a:p>
        </p:txBody>
      </p:sp>
      <p:pic>
        <p:nvPicPr>
          <p:cNvPr id="6" name="Picture 5" descr="Screen Shot 2020-08-29 at 2.05.5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5369" y="1193353"/>
            <a:ext cx="4520444" cy="3950147"/>
          </a:xfrm>
          <a:prstGeom prst="rect">
            <a:avLst/>
          </a:prstGeom>
        </p:spPr>
      </p:pic>
      <p:pic>
        <p:nvPicPr>
          <p:cNvPr id="7" name="Picture 6" descr="Screen Shot 2020-09-05 at 2.50.27 PM.png"/>
          <p:cNvPicPr>
            <a:picLocks noChangeAspect="1"/>
          </p:cNvPicPr>
          <p:nvPr/>
        </p:nvPicPr>
        <p:blipFill rotWithShape="1">
          <a:blip r:embed="rId4">
            <a:extLst>
              <a:ext uri="{28A0092B-C50C-407E-A947-70E740481C1C}">
                <a14:useLocalDpi xmlns:a14="http://schemas.microsoft.com/office/drawing/2010/main" val="0"/>
              </a:ext>
            </a:extLst>
          </a:blip>
          <a:srcRect l="4913" r="37270"/>
          <a:stretch/>
        </p:blipFill>
        <p:spPr>
          <a:xfrm>
            <a:off x="602004" y="0"/>
            <a:ext cx="3395154" cy="4371474"/>
          </a:xfrm>
          <a:prstGeom prst="rect">
            <a:avLst/>
          </a:prstGeom>
        </p:spPr>
      </p:pic>
      <p:sp>
        <p:nvSpPr>
          <p:cNvPr id="8" name="TextBox 7"/>
          <p:cNvSpPr txBox="1"/>
          <p:nvPr/>
        </p:nvSpPr>
        <p:spPr>
          <a:xfrm>
            <a:off x="330095" y="4558328"/>
            <a:ext cx="3890211" cy="523220"/>
          </a:xfrm>
          <a:prstGeom prst="rect">
            <a:avLst/>
          </a:prstGeom>
          <a:noFill/>
        </p:spPr>
        <p:txBody>
          <a:bodyPr wrap="square" rtlCol="0">
            <a:spAutoFit/>
          </a:bodyPr>
          <a:lstStyle/>
          <a:p>
            <a:r>
              <a:rPr lang="en-US" dirty="0" smtClean="0"/>
              <a:t>Hurricane </a:t>
            </a:r>
            <a:r>
              <a:rPr lang="en-US" dirty="0"/>
              <a:t>L</a:t>
            </a:r>
            <a:r>
              <a:rPr lang="en-US" dirty="0" smtClean="0"/>
              <a:t>aura devastated parts of Louisiana</a:t>
            </a:r>
          </a:p>
          <a:p>
            <a:r>
              <a:rPr lang="en-US" dirty="0" smtClean="0"/>
              <a:t>August 2020 </a:t>
            </a:r>
            <a:endParaRPr lang="en-US" dirty="0"/>
          </a:p>
        </p:txBody>
      </p:sp>
    </p:spTree>
    <p:extLst>
      <p:ext uri="{BB962C8B-B14F-4D97-AF65-F5344CB8AC3E}">
        <p14:creationId xmlns:p14="http://schemas.microsoft.com/office/powerpoint/2010/main" val="6779719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8105" y="205978"/>
            <a:ext cx="3058695" cy="4299180"/>
          </a:xfrm>
        </p:spPr>
        <p:txBody>
          <a:bodyPr/>
          <a:lstStyle/>
          <a:p>
            <a:r>
              <a:rPr lang="en-US" sz="2800" dirty="0" smtClean="0"/>
              <a:t>These two NOAA images show how much more the earth warmed between 2000 and 2020</a:t>
            </a:r>
            <a:endParaRPr lang="en-US" sz="2800" dirty="0"/>
          </a:p>
        </p:txBody>
      </p:sp>
      <p:pic>
        <p:nvPicPr>
          <p:cNvPr id="4" name="Picture 3" descr="Jul200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474" y="-187158"/>
            <a:ext cx="4231213" cy="2896464"/>
          </a:xfrm>
          <a:prstGeom prst="rect">
            <a:avLst/>
          </a:prstGeom>
        </p:spPr>
      </p:pic>
      <p:pic>
        <p:nvPicPr>
          <p:cNvPr id="5" name="Picture 4" descr="July2020.png"/>
          <p:cNvPicPr>
            <a:picLocks noChangeAspect="1"/>
          </p:cNvPicPr>
          <p:nvPr/>
        </p:nvPicPr>
        <p:blipFill rotWithShape="1">
          <a:blip r:embed="rId3">
            <a:extLst>
              <a:ext uri="{28A0092B-C50C-407E-A947-70E740481C1C}">
                <a14:useLocalDpi xmlns:a14="http://schemas.microsoft.com/office/drawing/2010/main" val="0"/>
              </a:ext>
            </a:extLst>
          </a:blip>
          <a:srcRect b="19112"/>
          <a:stretch/>
        </p:blipFill>
        <p:spPr>
          <a:xfrm>
            <a:off x="721895" y="2553368"/>
            <a:ext cx="4275558" cy="2329540"/>
          </a:xfrm>
          <a:prstGeom prst="rect">
            <a:avLst/>
          </a:prstGeom>
        </p:spPr>
      </p:pic>
      <p:pic>
        <p:nvPicPr>
          <p:cNvPr id="6" name="Picture 5" descr="scal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836" y="2149976"/>
            <a:ext cx="3925637" cy="673100"/>
          </a:xfrm>
          <a:prstGeom prst="rect">
            <a:avLst/>
          </a:prstGeom>
        </p:spPr>
      </p:pic>
    </p:spTree>
    <p:extLst>
      <p:ext uri="{BB962C8B-B14F-4D97-AF65-F5344CB8AC3E}">
        <p14:creationId xmlns:p14="http://schemas.microsoft.com/office/powerpoint/2010/main" val="43041924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5"/>
          <p:cNvSpPr txBox="1">
            <a:spLocks noGrp="1"/>
          </p:cNvSpPr>
          <p:nvPr>
            <p:ph type="body" idx="1"/>
          </p:nvPr>
        </p:nvSpPr>
        <p:spPr>
          <a:xfrm>
            <a:off x="5773604" y="1200150"/>
            <a:ext cx="2913196" cy="3394472"/>
          </a:xfrm>
          <a:prstGeom prst="rect">
            <a:avLst/>
          </a:prstGeom>
          <a:noFill/>
          <a:ln>
            <a:noFill/>
          </a:ln>
        </p:spPr>
        <p:txBody>
          <a:bodyPr spcFirstLastPara="1" wrap="square" lIns="91425" tIns="45700" rIns="91425" bIns="45700" anchor="t" anchorCtr="0">
            <a:noAutofit/>
          </a:bodyPr>
          <a:lstStyle/>
          <a:p>
            <a:pPr marL="342900" lvl="0" indent="-139700" algn="l" rtl="0">
              <a:spcBef>
                <a:spcPts val="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a:p>
            <a:pPr marL="342900" lvl="0" indent="-342900" algn="l" rtl="0">
              <a:spcBef>
                <a:spcPts val="640"/>
              </a:spcBef>
              <a:spcAft>
                <a:spcPts val="0"/>
              </a:spcAft>
              <a:buClr>
                <a:schemeClr val="dk1"/>
              </a:buClr>
              <a:buSzPts val="3200"/>
              <a:buChar char="•"/>
            </a:pPr>
            <a:r>
              <a:rPr lang="en"/>
              <a:t>Add smokestack</a:t>
            </a:r>
            <a:endParaRPr/>
          </a:p>
        </p:txBody>
      </p:sp>
      <p:pic>
        <p:nvPicPr>
          <p:cNvPr id="189" name="Google Shape;189;p35" descr="warming blanket.gif"/>
          <p:cNvPicPr preferRelativeResize="0"/>
          <p:nvPr/>
        </p:nvPicPr>
        <p:blipFill rotWithShape="1">
          <a:blip r:embed="rId3">
            <a:alphaModFix/>
          </a:blip>
          <a:srcRect/>
          <a:stretch/>
        </p:blipFill>
        <p:spPr>
          <a:xfrm>
            <a:off x="457200" y="102520"/>
            <a:ext cx="3415594" cy="3707481"/>
          </a:xfrm>
          <a:prstGeom prst="rect">
            <a:avLst/>
          </a:prstGeom>
          <a:noFill/>
          <a:ln>
            <a:noFill/>
          </a:ln>
        </p:spPr>
      </p:pic>
      <p:pic>
        <p:nvPicPr>
          <p:cNvPr id="190" name="Google Shape;190;p35" descr="dubai-uae-traffic-is-backed-up-on-al-maktoum-road-in-deira-traffic-in-dubai-during-morning_1908316.jpg"/>
          <p:cNvPicPr preferRelativeResize="0"/>
          <p:nvPr/>
        </p:nvPicPr>
        <p:blipFill rotWithShape="1">
          <a:blip r:embed="rId4">
            <a:alphaModFix/>
          </a:blip>
          <a:srcRect t="40081"/>
          <a:stretch/>
        </p:blipFill>
        <p:spPr>
          <a:xfrm>
            <a:off x="4396650" y="241802"/>
            <a:ext cx="3263275" cy="2199725"/>
          </a:xfrm>
          <a:prstGeom prst="rect">
            <a:avLst/>
          </a:prstGeom>
          <a:noFill/>
          <a:ln>
            <a:noFill/>
          </a:ln>
        </p:spPr>
      </p:pic>
      <p:pic>
        <p:nvPicPr>
          <p:cNvPr id="191" name="Google Shape;191;p35" descr="SmokeStacks.png"/>
          <p:cNvPicPr preferRelativeResize="0"/>
          <p:nvPr/>
        </p:nvPicPr>
        <p:blipFill rotWithShape="1">
          <a:blip r:embed="rId5">
            <a:alphaModFix/>
          </a:blip>
          <a:srcRect l="6759" t="3394" r="19472" b="24893"/>
          <a:stretch/>
        </p:blipFill>
        <p:spPr>
          <a:xfrm>
            <a:off x="5773599" y="2694624"/>
            <a:ext cx="3193025" cy="2346125"/>
          </a:xfrm>
          <a:prstGeom prst="rect">
            <a:avLst/>
          </a:prstGeom>
          <a:noFill/>
          <a:ln>
            <a:noFill/>
          </a:ln>
        </p:spPr>
      </p:pic>
      <p:sp>
        <p:nvSpPr>
          <p:cNvPr id="192" name="Google Shape;192;p35"/>
          <p:cNvSpPr txBox="1"/>
          <p:nvPr/>
        </p:nvSpPr>
        <p:spPr>
          <a:xfrm>
            <a:off x="457200" y="4317623"/>
            <a:ext cx="5475514"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b="1" u="sng">
                <a:solidFill>
                  <a:schemeClr val="hlink"/>
                </a:solidFill>
                <a:latin typeface="Calibri"/>
                <a:ea typeface="Calibri"/>
                <a:cs typeface="Calibri"/>
                <a:sym typeface="Calibri"/>
                <a:hlinkClick r:id="rId6"/>
              </a:rPr>
              <a:t>What's really warming the world?</a:t>
            </a:r>
            <a:endParaRPr sz="2800">
              <a:solidFill>
                <a:schemeClr val="dk1"/>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descr="feb1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494" y="0"/>
            <a:ext cx="6861513" cy="5143500"/>
          </a:xfrm>
          <a:prstGeom prst="rect">
            <a:avLst/>
          </a:prstGeom>
        </p:spPr>
      </p:pic>
      <p:pic>
        <p:nvPicPr>
          <p:cNvPr id="5" name="Picture 4" descr="Screen Shot 2020-09-05 at 3.27.5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790508" cy="5143500"/>
          </a:xfrm>
          <a:prstGeom prst="rect">
            <a:avLst/>
          </a:prstGeom>
        </p:spPr>
      </p:pic>
    </p:spTree>
    <p:extLst>
      <p:ext uri="{BB962C8B-B14F-4D97-AF65-F5344CB8AC3E}">
        <p14:creationId xmlns:p14="http://schemas.microsoft.com/office/powerpoint/2010/main" val="130767624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descr="Screen Shot 2020-09-05 at 3.27.3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05" y="0"/>
            <a:ext cx="8497491" cy="5143500"/>
          </a:xfrm>
          <a:prstGeom prst="rect">
            <a:avLst/>
          </a:prstGeom>
        </p:spPr>
      </p:pic>
    </p:spTree>
    <p:extLst>
      <p:ext uri="{BB962C8B-B14F-4D97-AF65-F5344CB8AC3E}">
        <p14:creationId xmlns:p14="http://schemas.microsoft.com/office/powerpoint/2010/main" val="79609509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 name="Picture 1" descr="Screen Shot 2020-09-05 at 3.28.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895" y="0"/>
            <a:ext cx="8318824" cy="5143500"/>
          </a:xfrm>
          <a:prstGeom prst="rect">
            <a:avLst/>
          </a:prstGeom>
        </p:spPr>
      </p:pic>
    </p:spTree>
    <p:extLst>
      <p:ext uri="{BB962C8B-B14F-4D97-AF65-F5344CB8AC3E}">
        <p14:creationId xmlns:p14="http://schemas.microsoft.com/office/powerpoint/2010/main" val="28788009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a:t>Greenhouse Effect</a:t>
            </a:r>
            <a:endParaRPr/>
          </a:p>
        </p:txBody>
      </p:sp>
      <p:pic>
        <p:nvPicPr>
          <p:cNvPr id="182" name="Google Shape;182;p34" descr="GHEffect.png"/>
          <p:cNvPicPr preferRelativeResize="0">
            <a:picLocks noGrp="1"/>
          </p:cNvPicPr>
          <p:nvPr>
            <p:ph type="body" idx="1"/>
          </p:nvPr>
        </p:nvPicPr>
        <p:blipFill rotWithShape="1">
          <a:blip r:embed="rId3">
            <a:alphaModFix/>
          </a:blip>
          <a:srcRect t="555" b="555"/>
          <a:stretch/>
        </p:blipFill>
        <p:spPr>
          <a:xfrm>
            <a:off x="542550" y="1130800"/>
            <a:ext cx="8058900" cy="38601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9"/>
          <p:cNvSpPr txBox="1">
            <a:spLocks noGrp="1"/>
          </p:cNvSpPr>
          <p:nvPr>
            <p:ph type="title"/>
          </p:nvPr>
        </p:nvSpPr>
        <p:spPr>
          <a:xfrm>
            <a:off x="457200" y="205979"/>
            <a:ext cx="8229600" cy="34170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59"/>
              <a:buFont typeface="Calibri"/>
              <a:buNone/>
            </a:pPr>
            <a:r>
              <a:rPr lang="en" sz="3959"/>
              <a:t>Climate Change has many effects</a:t>
            </a:r>
            <a:endParaRPr sz="3959"/>
          </a:p>
        </p:txBody>
      </p:sp>
      <p:pic>
        <p:nvPicPr>
          <p:cNvPr id="218" name="Google Shape;218;p39" descr="10-other-climate-effects-EPA.png"/>
          <p:cNvPicPr preferRelativeResize="0">
            <a:picLocks noGrp="1"/>
          </p:cNvPicPr>
          <p:nvPr>
            <p:ph type="body" idx="1"/>
          </p:nvPr>
        </p:nvPicPr>
        <p:blipFill rotWithShape="1">
          <a:blip r:embed="rId3">
            <a:alphaModFix/>
          </a:blip>
          <a:srcRect t="7820" b="7819"/>
          <a:stretch/>
        </p:blipFill>
        <p:spPr>
          <a:xfrm>
            <a:off x="95554" y="695475"/>
            <a:ext cx="8952900" cy="39279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0"/>
          <p:cNvSpPr txBox="1">
            <a:spLocks noGrp="1"/>
          </p:cNvSpPr>
          <p:nvPr>
            <p:ph type="body" idx="1"/>
          </p:nvPr>
        </p:nvSpPr>
        <p:spPr>
          <a:xfrm>
            <a:off x="143395" y="462643"/>
            <a:ext cx="8849528" cy="4131980"/>
          </a:xfrm>
          <a:prstGeom prst="rect">
            <a:avLst/>
          </a:prstGeom>
          <a:noFill/>
          <a:ln>
            <a:noFill/>
          </a:ln>
        </p:spPr>
        <p:txBody>
          <a:bodyPr spcFirstLastPara="1" wrap="square" lIns="91425" tIns="45700" rIns="91425" bIns="45700" anchor="t" anchorCtr="0">
            <a:noAutofit/>
          </a:bodyPr>
          <a:lstStyle/>
          <a:p>
            <a:pPr marL="342900" lvl="0" indent="-342900" algn="ctr" rtl="0">
              <a:spcBef>
                <a:spcPts val="0"/>
              </a:spcBef>
              <a:spcAft>
                <a:spcPts val="0"/>
              </a:spcAft>
              <a:buClr>
                <a:schemeClr val="dk1"/>
              </a:buClr>
              <a:buSzPts val="3200"/>
              <a:buNone/>
            </a:pPr>
            <a:r>
              <a:rPr lang="en"/>
              <a:t>	</a:t>
            </a:r>
            <a:r>
              <a:rPr lang="en" sz="4000" u="sng"/>
              <a:t>Do a few degrees matter?</a:t>
            </a:r>
            <a:endParaRPr u="sng"/>
          </a:p>
          <a:p>
            <a:pPr marL="342900" lvl="0" indent="-342900" algn="l" rtl="0">
              <a:spcBef>
                <a:spcPts val="640"/>
              </a:spcBef>
              <a:spcAft>
                <a:spcPts val="0"/>
              </a:spcAft>
              <a:buClr>
                <a:schemeClr val="dk2"/>
              </a:buClr>
              <a:buSzPts val="3200"/>
              <a:buNone/>
            </a:pPr>
            <a:r>
              <a:rPr lang="en">
                <a:solidFill>
                  <a:schemeClr val="dk2"/>
                </a:solidFill>
                <a:latin typeface="Trebuchet MS"/>
                <a:ea typeface="Trebuchet MS"/>
                <a:cs typeface="Trebuchet MS"/>
                <a:sym typeface="Trebuchet MS"/>
              </a:rPr>
              <a:t>	Absolutely !</a:t>
            </a:r>
            <a:endParaRPr/>
          </a:p>
          <a:p>
            <a:pPr marL="342900" lvl="0" indent="-342900" algn="l" rtl="0">
              <a:spcBef>
                <a:spcPts val="640"/>
              </a:spcBef>
              <a:spcAft>
                <a:spcPts val="0"/>
              </a:spcAft>
              <a:buClr>
                <a:schemeClr val="dk2"/>
              </a:buClr>
              <a:buSzPts val="3200"/>
              <a:buNone/>
            </a:pPr>
            <a:r>
              <a:rPr lang="en">
                <a:solidFill>
                  <a:schemeClr val="dk2"/>
                </a:solidFill>
                <a:latin typeface="Trebuchet MS"/>
                <a:ea typeface="Trebuchet MS"/>
                <a:cs typeface="Trebuchet MS"/>
                <a:sym typeface="Trebuchet MS"/>
              </a:rPr>
              <a:t>   – we already see drastic effects with only</a:t>
            </a:r>
            <a:endParaRPr/>
          </a:p>
          <a:p>
            <a:pPr marL="342900" lvl="0" indent="-342900" algn="l" rtl="0">
              <a:spcBef>
                <a:spcPts val="640"/>
              </a:spcBef>
              <a:spcAft>
                <a:spcPts val="0"/>
              </a:spcAft>
              <a:buClr>
                <a:schemeClr val="dk2"/>
              </a:buClr>
              <a:buSzPts val="3200"/>
              <a:buNone/>
            </a:pPr>
            <a:r>
              <a:rPr lang="en">
                <a:solidFill>
                  <a:schemeClr val="dk2"/>
                </a:solidFill>
                <a:latin typeface="Trebuchet MS"/>
                <a:ea typeface="Trebuchet MS"/>
                <a:cs typeface="Trebuchet MS"/>
                <a:sym typeface="Trebuchet MS"/>
              </a:rPr>
              <a:t>			1 deg C = 1.8 deg F   change</a:t>
            </a:r>
            <a:endParaRPr>
              <a:solidFill>
                <a:schemeClr val="dk2"/>
              </a:solidFill>
              <a:latin typeface="Trebuchet MS"/>
              <a:ea typeface="Trebuchet MS"/>
              <a:cs typeface="Trebuchet MS"/>
              <a:sym typeface="Trebuchet MS"/>
            </a:endParaRPr>
          </a:p>
          <a:p>
            <a:pPr marL="342900" lvl="0" indent="-342900" algn="l" rtl="0">
              <a:spcBef>
                <a:spcPts val="400"/>
              </a:spcBef>
              <a:spcAft>
                <a:spcPts val="0"/>
              </a:spcAft>
              <a:buClr>
                <a:schemeClr val="dk2"/>
              </a:buClr>
              <a:buSzPts val="2000"/>
              <a:buNone/>
            </a:pPr>
            <a:r>
              <a:rPr lang="en" sz="2000">
                <a:solidFill>
                  <a:schemeClr val="dk2"/>
                </a:solidFill>
                <a:latin typeface="Trebuchet MS"/>
                <a:ea typeface="Trebuchet MS"/>
                <a:cs typeface="Trebuchet MS"/>
                <a:sym typeface="Trebuchet MS"/>
              </a:rPr>
              <a:t>		</a:t>
            </a:r>
            <a:endParaRPr/>
          </a:p>
          <a:p>
            <a:pPr marL="342900" lvl="0" indent="-342900" algn="l" rtl="0">
              <a:spcBef>
                <a:spcPts val="640"/>
              </a:spcBef>
              <a:spcAft>
                <a:spcPts val="0"/>
              </a:spcAft>
              <a:buClr>
                <a:schemeClr val="dk2"/>
              </a:buClr>
              <a:buSzPts val="3200"/>
              <a:buNone/>
            </a:pPr>
            <a:r>
              <a:rPr lang="en">
                <a:solidFill>
                  <a:schemeClr val="dk2"/>
                </a:solidFill>
                <a:latin typeface="Trebuchet MS"/>
                <a:ea typeface="Trebuchet MS"/>
                <a:cs typeface="Trebuchet MS"/>
                <a:sym typeface="Trebuchet MS"/>
              </a:rPr>
              <a:t>  New IPCC Report says even 1.5 deg C  is a problem but 2 deg C is MUCH WORSE</a:t>
            </a:r>
            <a:endParaRPr>
              <a:solidFill>
                <a:schemeClr val="dk2"/>
              </a:solidFill>
              <a:latin typeface="Trebuchet MS"/>
              <a:ea typeface="Trebuchet MS"/>
              <a:cs typeface="Trebuchet MS"/>
              <a:sym typeface="Trebuchet MS"/>
            </a:endParaRPr>
          </a:p>
          <a:p>
            <a:pPr marL="0" lvl="0" indent="0" algn="l" rtl="0">
              <a:spcBef>
                <a:spcPts val="640"/>
              </a:spcBef>
              <a:spcAft>
                <a:spcPts val="0"/>
              </a:spcAft>
              <a:buClr>
                <a:schemeClr val="dk1"/>
              </a:buClr>
              <a:buSzPts val="3200"/>
              <a:buNone/>
            </a:pPr>
            <a:r>
              <a:rPr lang="en"/>
              <a:t>	</a:t>
            </a:r>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42" descr="4thCal.png"/>
          <p:cNvPicPr preferRelativeResize="0"/>
          <p:nvPr/>
        </p:nvPicPr>
        <p:blipFill rotWithShape="1">
          <a:blip r:embed="rId3">
            <a:alphaModFix/>
          </a:blip>
          <a:srcRect/>
          <a:stretch/>
        </p:blipFill>
        <p:spPr>
          <a:xfrm>
            <a:off x="358851" y="0"/>
            <a:ext cx="7549474" cy="4979327"/>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4"/>
          <p:cNvSpPr txBox="1"/>
          <p:nvPr/>
        </p:nvSpPr>
        <p:spPr>
          <a:xfrm>
            <a:off x="6911473" y="493058"/>
            <a:ext cx="1938421" cy="41725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400" dirty="0">
                <a:solidFill>
                  <a:schemeClr val="dk1"/>
                </a:solidFill>
                <a:latin typeface="Calibri"/>
                <a:ea typeface="Calibri"/>
                <a:cs typeface="Calibri"/>
                <a:sym typeface="Calibri"/>
              </a:rPr>
              <a:t>Ice is melting everywhere and sea level is rising.</a:t>
            </a: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dirty="0" smtClean="0">
                <a:solidFill>
                  <a:schemeClr val="dk1"/>
                </a:solidFill>
                <a:latin typeface="Calibri"/>
                <a:ea typeface="Calibri"/>
                <a:cs typeface="Calibri"/>
                <a:sym typeface="Calibri"/>
              </a:rPr>
              <a:t>Muir Glacier Alaska 1941-2004</a:t>
            </a:r>
          </a:p>
          <a:p>
            <a:pPr marL="0" marR="0" lvl="0" indent="0" algn="l" rtl="0">
              <a:spcBef>
                <a:spcPts val="0"/>
              </a:spcBef>
              <a:spcAft>
                <a:spcPts val="0"/>
              </a:spcAft>
              <a:buNone/>
            </a:pPr>
            <a:r>
              <a:rPr lang="en-US" sz="1800" dirty="0" smtClean="0">
                <a:solidFill>
                  <a:schemeClr val="dk1"/>
                </a:solidFill>
                <a:latin typeface="Calibri"/>
                <a:ea typeface="Calibri"/>
                <a:cs typeface="Calibri"/>
                <a:sym typeface="Calibri"/>
              </a:rPr>
              <a:t>Link to live comparison</a:t>
            </a:r>
          </a:p>
          <a:p>
            <a:r>
              <a:rPr lang="en-US" sz="1100" u="sng" dirty="0">
                <a:hlinkClick r:id="rId3"/>
              </a:rPr>
              <a:t>https://climate.nasa.gov/images-of-change?id=376#376-muir-glacier-melt-alaska</a:t>
            </a:r>
            <a:endParaRPr lang="en-US" sz="1100" dirty="0"/>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p:txBody>
      </p:sp>
      <p:pic>
        <p:nvPicPr>
          <p:cNvPr id="2" name="Picture 1" descr="Screen Shot 2020-09-05 at 3.08.0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26409"/>
            <a:ext cx="6751053" cy="4239170"/>
          </a:xfrm>
          <a:prstGeom prst="rect">
            <a:avLst/>
          </a:prstGeom>
        </p:spPr>
      </p:pic>
    </p:spTree>
    <p:extLst>
      <p:ext uri="{BB962C8B-B14F-4D97-AF65-F5344CB8AC3E}">
        <p14:creationId xmlns:p14="http://schemas.microsoft.com/office/powerpoint/2010/main" val="8013761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2" name="Google Shape;252;p45" descr="Screen Shot 2019-02-10 at 6.56.52 AM.png"/>
          <p:cNvPicPr preferRelativeResize="0"/>
          <p:nvPr/>
        </p:nvPicPr>
        <p:blipFill rotWithShape="1">
          <a:blip r:embed="rId3">
            <a:alphaModFix/>
          </a:blip>
          <a:srcRect/>
          <a:stretch/>
        </p:blipFill>
        <p:spPr>
          <a:xfrm>
            <a:off x="1000475" y="1200146"/>
            <a:ext cx="6857999" cy="3911653"/>
          </a:xfrm>
          <a:prstGeom prst="rect">
            <a:avLst/>
          </a:prstGeom>
          <a:noFill/>
          <a:ln>
            <a:noFill/>
          </a:ln>
        </p:spPr>
      </p:pic>
      <p:sp>
        <p:nvSpPr>
          <p:cNvPr id="253" name="Google Shape;253;p45"/>
          <p:cNvSpPr/>
          <p:nvPr/>
        </p:nvSpPr>
        <p:spPr>
          <a:xfrm>
            <a:off x="460375" y="122275"/>
            <a:ext cx="8226300" cy="1169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2400" b="1">
                <a:solidFill>
                  <a:schemeClr val="dk1"/>
                </a:solidFill>
                <a:latin typeface="Calibri"/>
                <a:ea typeface="Calibri"/>
                <a:cs typeface="Calibri"/>
                <a:sym typeface="Calibri"/>
              </a:rPr>
              <a:t>Greenland and Antarctica</a:t>
            </a:r>
            <a:endParaRPr sz="2400" b="1"/>
          </a:p>
          <a:p>
            <a:pPr marL="0" marR="0" lvl="0" indent="0" algn="ctr" rtl="0">
              <a:spcBef>
                <a:spcPts val="0"/>
              </a:spcBef>
              <a:spcAft>
                <a:spcPts val="0"/>
              </a:spcAft>
              <a:buNone/>
            </a:pPr>
            <a:r>
              <a:rPr lang="en" sz="2400">
                <a:solidFill>
                  <a:schemeClr val="dk1"/>
                </a:solidFill>
                <a:latin typeface="Calibri"/>
                <a:ea typeface="Calibri"/>
                <a:cs typeface="Calibri"/>
                <a:sym typeface="Calibri"/>
              </a:rPr>
              <a:t> Ice loss </a:t>
            </a:r>
            <a:r>
              <a:rPr lang="en" sz="2400" b="1">
                <a:solidFill>
                  <a:srgbClr val="953734"/>
                </a:solidFill>
                <a:latin typeface="Calibri"/>
                <a:ea typeface="Calibri"/>
                <a:cs typeface="Calibri"/>
                <a:sym typeface="Calibri"/>
              </a:rPr>
              <a:t>doubled</a:t>
            </a:r>
            <a:r>
              <a:rPr lang="en" sz="2400">
                <a:solidFill>
                  <a:schemeClr val="dk1"/>
                </a:solidFill>
                <a:latin typeface="Calibri"/>
                <a:ea typeface="Calibri"/>
                <a:cs typeface="Calibri"/>
                <a:sym typeface="Calibri"/>
              </a:rPr>
              <a:t> in Greenland and </a:t>
            </a:r>
            <a:r>
              <a:rPr lang="en" sz="2400" b="1">
                <a:solidFill>
                  <a:srgbClr val="953734"/>
                </a:solidFill>
                <a:latin typeface="Calibri"/>
                <a:ea typeface="Calibri"/>
                <a:cs typeface="Calibri"/>
                <a:sym typeface="Calibri"/>
              </a:rPr>
              <a:t>tripled</a:t>
            </a:r>
            <a:r>
              <a:rPr lang="en" sz="2400">
                <a:solidFill>
                  <a:schemeClr val="dk1"/>
                </a:solidFill>
                <a:latin typeface="Calibri"/>
                <a:ea typeface="Calibri"/>
                <a:cs typeface="Calibri"/>
                <a:sym typeface="Calibri"/>
              </a:rPr>
              <a:t> in the West Antarctic between 2009 to 2014.</a:t>
            </a:r>
            <a:endParaRPr sz="2400">
              <a:solidFill>
                <a:schemeClr val="dk1"/>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a:t>What to reduce or avoid</a:t>
            </a:r>
            <a:endParaRPr/>
          </a:p>
        </p:txBody>
      </p:sp>
      <p:pic>
        <p:nvPicPr>
          <p:cNvPr id="260" name="Google Shape;260;p46" descr="BigBox.png"/>
          <p:cNvPicPr preferRelativeResize="0"/>
          <p:nvPr/>
        </p:nvPicPr>
        <p:blipFill rotWithShape="1">
          <a:blip r:embed="rId3">
            <a:alphaModFix/>
          </a:blip>
          <a:srcRect/>
          <a:stretch/>
        </p:blipFill>
        <p:spPr>
          <a:xfrm>
            <a:off x="1301602" y="2990774"/>
            <a:ext cx="2832022" cy="1636029"/>
          </a:xfrm>
          <a:prstGeom prst="rect">
            <a:avLst/>
          </a:prstGeom>
          <a:noFill/>
          <a:ln>
            <a:noFill/>
          </a:ln>
        </p:spPr>
      </p:pic>
      <p:pic>
        <p:nvPicPr>
          <p:cNvPr id="261" name="Google Shape;261;p46" descr="dubai-uae-traffic-is-backed-up-on-al-maktoum-road-in-deira-traffic-in-dubai-during-morning_1908316.jpg"/>
          <p:cNvPicPr preferRelativeResize="0"/>
          <p:nvPr/>
        </p:nvPicPr>
        <p:blipFill rotWithShape="1">
          <a:blip r:embed="rId4">
            <a:alphaModFix/>
          </a:blip>
          <a:srcRect t="55970" r="28865"/>
          <a:stretch/>
        </p:blipFill>
        <p:spPr>
          <a:xfrm>
            <a:off x="4538395" y="1011004"/>
            <a:ext cx="2079661" cy="1448122"/>
          </a:xfrm>
          <a:prstGeom prst="rect">
            <a:avLst/>
          </a:prstGeom>
          <a:noFill/>
          <a:ln>
            <a:noFill/>
          </a:ln>
        </p:spPr>
      </p:pic>
      <p:pic>
        <p:nvPicPr>
          <p:cNvPr id="262" name="Google Shape;262;p46" descr="beef3.pdf"/>
          <p:cNvPicPr preferRelativeResize="0"/>
          <p:nvPr/>
        </p:nvPicPr>
        <p:blipFill rotWithShape="1">
          <a:blip r:embed="rId5">
            <a:alphaModFix/>
          </a:blip>
          <a:srcRect/>
          <a:stretch/>
        </p:blipFill>
        <p:spPr>
          <a:xfrm>
            <a:off x="1019583" y="799309"/>
            <a:ext cx="2191465" cy="2191465"/>
          </a:xfrm>
          <a:prstGeom prst="rect">
            <a:avLst/>
          </a:prstGeom>
          <a:noFill/>
          <a:ln>
            <a:noFill/>
          </a:ln>
        </p:spPr>
      </p:pic>
      <p:pic>
        <p:nvPicPr>
          <p:cNvPr id="263" name="Google Shape;263;p46" descr="oil3.png"/>
          <p:cNvPicPr preferRelativeResize="0"/>
          <p:nvPr/>
        </p:nvPicPr>
        <p:blipFill rotWithShape="1">
          <a:blip r:embed="rId6">
            <a:alphaModFix/>
          </a:blip>
          <a:srcRect/>
          <a:stretch/>
        </p:blipFill>
        <p:spPr>
          <a:xfrm>
            <a:off x="5937473" y="2667340"/>
            <a:ext cx="1830889" cy="2152725"/>
          </a:xfrm>
          <a:prstGeom prst="rect">
            <a:avLst/>
          </a:prstGeom>
          <a:noFill/>
          <a:ln>
            <a:noFill/>
          </a:ln>
        </p:spPr>
      </p:pic>
      <p:pic>
        <p:nvPicPr>
          <p:cNvPr id="264" name="Google Shape;264;p46"/>
          <p:cNvPicPr preferRelativeResize="0"/>
          <p:nvPr/>
        </p:nvPicPr>
        <p:blipFill rotWithShape="1">
          <a:blip r:embed="rId7">
            <a:alphaModFix/>
          </a:blip>
          <a:srcRect/>
          <a:stretch/>
        </p:blipFill>
        <p:spPr>
          <a:xfrm>
            <a:off x="100026" y="105833"/>
            <a:ext cx="9156863" cy="4919049"/>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1"/>
          <p:cNvSpPr txBox="1">
            <a:spLocks noGrp="1"/>
          </p:cNvSpPr>
          <p:nvPr>
            <p:ph type="body" idx="1"/>
          </p:nvPr>
        </p:nvSpPr>
        <p:spPr>
          <a:xfrm>
            <a:off x="3827500" y="433000"/>
            <a:ext cx="4859400" cy="2157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r>
              <a:rPr lang="en" sz="3000"/>
              <a:t>Detailed Carbon Reduction program by Paul Hawken.</a:t>
            </a:r>
            <a:endParaRPr sz="3000"/>
          </a:p>
          <a:p>
            <a:pPr marL="0" lvl="0" indent="0" algn="l" rtl="0">
              <a:lnSpc>
                <a:spcPct val="90000"/>
              </a:lnSpc>
              <a:spcBef>
                <a:spcPts val="640"/>
              </a:spcBef>
              <a:spcAft>
                <a:spcPts val="0"/>
              </a:spcAft>
              <a:buClr>
                <a:schemeClr val="dk1"/>
              </a:buClr>
              <a:buSzPts val="3200"/>
              <a:buNone/>
            </a:pPr>
            <a:r>
              <a:rPr lang="en" sz="3000"/>
              <a:t>Includes detailed analysis of </a:t>
            </a:r>
            <a:r>
              <a:rPr lang="en" sz="3000" b="1">
                <a:latin typeface="Federo"/>
                <a:ea typeface="Federo"/>
                <a:cs typeface="Federo"/>
                <a:sym typeface="Federo"/>
              </a:rPr>
              <a:t>80</a:t>
            </a:r>
            <a:r>
              <a:rPr lang="en" sz="3000"/>
              <a:t> different solutions</a:t>
            </a:r>
            <a:endParaRPr sz="3000"/>
          </a:p>
          <a:p>
            <a:pPr marL="0" lvl="0" indent="0" algn="l" rtl="0">
              <a:lnSpc>
                <a:spcPct val="90000"/>
              </a:lnSpc>
              <a:spcBef>
                <a:spcPts val="640"/>
              </a:spcBef>
              <a:spcAft>
                <a:spcPts val="0"/>
              </a:spcAft>
              <a:buClr>
                <a:schemeClr val="dk1"/>
              </a:buClr>
              <a:buSzPts val="3200"/>
              <a:buNone/>
            </a:pPr>
            <a:endParaRPr/>
          </a:p>
        </p:txBody>
      </p:sp>
      <p:pic>
        <p:nvPicPr>
          <p:cNvPr id="298" name="Google Shape;298;p51" descr="DrDn2.png"/>
          <p:cNvPicPr preferRelativeResize="0"/>
          <p:nvPr/>
        </p:nvPicPr>
        <p:blipFill rotWithShape="1">
          <a:blip r:embed="rId3">
            <a:alphaModFix/>
          </a:blip>
          <a:srcRect/>
          <a:stretch/>
        </p:blipFill>
        <p:spPr>
          <a:xfrm>
            <a:off x="716924" y="414475"/>
            <a:ext cx="2399323" cy="2192758"/>
          </a:xfrm>
          <a:prstGeom prst="rect">
            <a:avLst/>
          </a:prstGeom>
          <a:noFill/>
          <a:ln>
            <a:noFill/>
          </a:ln>
        </p:spPr>
      </p:pic>
      <p:pic>
        <p:nvPicPr>
          <p:cNvPr id="299" name="Google Shape;299;p51" descr="DrDn.png"/>
          <p:cNvPicPr preferRelativeResize="0"/>
          <p:nvPr/>
        </p:nvPicPr>
        <p:blipFill rotWithShape="1">
          <a:blip r:embed="rId4">
            <a:alphaModFix/>
          </a:blip>
          <a:srcRect/>
          <a:stretch/>
        </p:blipFill>
        <p:spPr>
          <a:xfrm>
            <a:off x="1674669" y="2589993"/>
            <a:ext cx="5794655" cy="2241112"/>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2"/>
          <p:cNvSpPr txBox="1">
            <a:spLocks noGrp="1"/>
          </p:cNvSpPr>
          <p:nvPr>
            <p:ph type="title"/>
          </p:nvPr>
        </p:nvSpPr>
        <p:spPr>
          <a:xfrm>
            <a:off x="5366546" y="205978"/>
            <a:ext cx="3320254" cy="234195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a:t>What to reduce or avoid</a:t>
            </a:r>
            <a:endParaRPr/>
          </a:p>
        </p:txBody>
      </p:sp>
      <p:pic>
        <p:nvPicPr>
          <p:cNvPr id="306" name="Google Shape;306;p52" descr="BigBox.png"/>
          <p:cNvPicPr preferRelativeResize="0"/>
          <p:nvPr/>
        </p:nvPicPr>
        <p:blipFill rotWithShape="1">
          <a:blip r:embed="rId3">
            <a:alphaModFix/>
          </a:blip>
          <a:srcRect/>
          <a:stretch/>
        </p:blipFill>
        <p:spPr>
          <a:xfrm>
            <a:off x="687500" y="3217001"/>
            <a:ext cx="3079911" cy="1779225"/>
          </a:xfrm>
          <a:prstGeom prst="rect">
            <a:avLst/>
          </a:prstGeom>
          <a:noFill/>
          <a:ln>
            <a:noFill/>
          </a:ln>
        </p:spPr>
      </p:pic>
      <p:pic>
        <p:nvPicPr>
          <p:cNvPr id="307" name="Google Shape;307;p52" descr="dubai-uae-traffic-is-backed-up-on-al-maktoum-road-in-deira-traffic-in-dubai-during-morning_1908316.jpg"/>
          <p:cNvPicPr preferRelativeResize="0"/>
          <p:nvPr/>
        </p:nvPicPr>
        <p:blipFill rotWithShape="1">
          <a:blip r:embed="rId4">
            <a:alphaModFix/>
          </a:blip>
          <a:srcRect t="60968" r="28865"/>
          <a:stretch/>
        </p:blipFill>
        <p:spPr>
          <a:xfrm>
            <a:off x="5293325" y="3217000"/>
            <a:ext cx="3079900" cy="1901203"/>
          </a:xfrm>
          <a:prstGeom prst="rect">
            <a:avLst/>
          </a:prstGeom>
          <a:noFill/>
          <a:ln>
            <a:noFill/>
          </a:ln>
        </p:spPr>
      </p:pic>
      <p:pic>
        <p:nvPicPr>
          <p:cNvPr id="308" name="Google Shape;308;p52" descr="eatlessmeat.png"/>
          <p:cNvPicPr preferRelativeResize="0"/>
          <p:nvPr/>
        </p:nvPicPr>
        <p:blipFill rotWithShape="1">
          <a:blip r:embed="rId5">
            <a:alphaModFix/>
          </a:blip>
          <a:srcRect/>
          <a:stretch/>
        </p:blipFill>
        <p:spPr>
          <a:xfrm>
            <a:off x="0" y="119076"/>
            <a:ext cx="4454900" cy="2590050"/>
          </a:xfrm>
          <a:prstGeom prst="rect">
            <a:avLst/>
          </a:prstGeom>
          <a:noFill/>
          <a:ln>
            <a:noFill/>
          </a:ln>
        </p:spPr>
      </p:pic>
      <p:sp>
        <p:nvSpPr>
          <p:cNvPr id="309" name="Google Shape;309;p52"/>
          <p:cNvSpPr txBox="1"/>
          <p:nvPr/>
        </p:nvSpPr>
        <p:spPr>
          <a:xfrm>
            <a:off x="587227" y="2709134"/>
            <a:ext cx="7366148"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dirty="0">
                <a:solidFill>
                  <a:schemeClr val="dk1"/>
                </a:solidFill>
                <a:latin typeface="Calibri"/>
                <a:ea typeface="Calibri"/>
                <a:cs typeface="Calibri"/>
                <a:sym typeface="Calibri"/>
              </a:rPr>
              <a:t>Buy less new stuff			</a:t>
            </a:r>
            <a:r>
              <a:rPr lang="en" sz="2800" dirty="0" smtClean="0">
                <a:solidFill>
                  <a:schemeClr val="dk1"/>
                </a:solidFill>
                <a:latin typeface="Calibri"/>
                <a:ea typeface="Calibri"/>
                <a:cs typeface="Calibri"/>
                <a:sym typeface="Calibri"/>
              </a:rPr>
              <a:t>Drive </a:t>
            </a:r>
            <a:r>
              <a:rPr lang="en" sz="2800" dirty="0">
                <a:solidFill>
                  <a:schemeClr val="dk1"/>
                </a:solidFill>
                <a:latin typeface="Calibri"/>
                <a:ea typeface="Calibri"/>
                <a:cs typeface="Calibri"/>
                <a:sym typeface="Calibri"/>
              </a:rPr>
              <a:t>MUCH less</a:t>
            </a:r>
            <a:endParaRPr sz="2800" dirty="0">
              <a:solidFill>
                <a:schemeClr val="dk1"/>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3"/>
          <p:cNvSpPr txBox="1">
            <a:spLocks noGrp="1"/>
          </p:cNvSpPr>
          <p:nvPr>
            <p:ph type="title"/>
          </p:nvPr>
        </p:nvSpPr>
        <p:spPr>
          <a:xfrm>
            <a:off x="2847350" y="205978"/>
            <a:ext cx="2883525" cy="61884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8000"/>
              </a:buClr>
              <a:buSzPts val="5400"/>
              <a:buFont typeface="Calibri"/>
              <a:buNone/>
            </a:pPr>
            <a:r>
              <a:rPr lang="en" sz="5400" b="1">
                <a:solidFill>
                  <a:srgbClr val="008000"/>
                </a:solidFill>
              </a:rPr>
              <a:t>Enjoy</a:t>
            </a:r>
            <a:endParaRPr sz="5400" b="1">
              <a:solidFill>
                <a:srgbClr val="008000"/>
              </a:solidFill>
            </a:endParaRPr>
          </a:p>
        </p:txBody>
      </p:sp>
      <p:pic>
        <p:nvPicPr>
          <p:cNvPr id="316" name="Google Shape;316;p53" descr="carpool-lane-sign_1878519.jpg"/>
          <p:cNvPicPr preferRelativeResize="0"/>
          <p:nvPr/>
        </p:nvPicPr>
        <p:blipFill rotWithShape="1">
          <a:blip r:embed="rId3">
            <a:alphaModFix/>
          </a:blip>
          <a:srcRect l="5843" t="11796" r="64336" b="54828"/>
          <a:stretch/>
        </p:blipFill>
        <p:spPr>
          <a:xfrm>
            <a:off x="4929792" y="1071563"/>
            <a:ext cx="1323889" cy="1666875"/>
          </a:xfrm>
          <a:prstGeom prst="rect">
            <a:avLst/>
          </a:prstGeom>
          <a:noFill/>
          <a:ln>
            <a:noFill/>
          </a:ln>
        </p:spPr>
      </p:pic>
      <p:pic>
        <p:nvPicPr>
          <p:cNvPr id="317" name="Google Shape;317;p53" descr="IMG_0944.jpg"/>
          <p:cNvPicPr preferRelativeResize="0"/>
          <p:nvPr/>
        </p:nvPicPr>
        <p:blipFill rotWithShape="1">
          <a:blip r:embed="rId4">
            <a:alphaModFix/>
          </a:blip>
          <a:srcRect l="14287" t="4004" r="6853"/>
          <a:stretch/>
        </p:blipFill>
        <p:spPr>
          <a:xfrm>
            <a:off x="3113911" y="3055493"/>
            <a:ext cx="2844442" cy="1947654"/>
          </a:xfrm>
          <a:prstGeom prst="rect">
            <a:avLst/>
          </a:prstGeom>
          <a:noFill/>
          <a:ln>
            <a:noFill/>
          </a:ln>
        </p:spPr>
      </p:pic>
      <p:pic>
        <p:nvPicPr>
          <p:cNvPr id="318" name="Google Shape;318;p53" descr="walkBike.pdf"/>
          <p:cNvPicPr preferRelativeResize="0"/>
          <p:nvPr/>
        </p:nvPicPr>
        <p:blipFill rotWithShape="1">
          <a:blip r:embed="rId5">
            <a:alphaModFix/>
          </a:blip>
          <a:srcRect/>
          <a:stretch/>
        </p:blipFill>
        <p:spPr>
          <a:xfrm>
            <a:off x="222525" y="284500"/>
            <a:ext cx="2453950" cy="2453950"/>
          </a:xfrm>
          <a:prstGeom prst="rect">
            <a:avLst/>
          </a:prstGeom>
          <a:noFill/>
          <a:ln>
            <a:noFill/>
          </a:ln>
        </p:spPr>
      </p:pic>
      <p:pic>
        <p:nvPicPr>
          <p:cNvPr id="319" name="Google Shape;319;p53" descr="bus3.pdf"/>
          <p:cNvPicPr preferRelativeResize="0"/>
          <p:nvPr/>
        </p:nvPicPr>
        <p:blipFill rotWithShape="1">
          <a:blip r:embed="rId6">
            <a:alphaModFix/>
          </a:blip>
          <a:srcRect l="12494" t="5086" r="14495"/>
          <a:stretch/>
        </p:blipFill>
        <p:spPr>
          <a:xfrm>
            <a:off x="2847350" y="1071563"/>
            <a:ext cx="1526113" cy="1983931"/>
          </a:xfrm>
          <a:prstGeom prst="rect">
            <a:avLst/>
          </a:prstGeom>
          <a:noFill/>
          <a:ln>
            <a:noFill/>
          </a:ln>
        </p:spPr>
      </p:pic>
      <p:pic>
        <p:nvPicPr>
          <p:cNvPr id="320" name="Google Shape;320;p53" descr="linedry.pdf"/>
          <p:cNvPicPr preferRelativeResize="0"/>
          <p:nvPr/>
        </p:nvPicPr>
        <p:blipFill rotWithShape="1">
          <a:blip r:embed="rId7">
            <a:alphaModFix/>
          </a:blip>
          <a:srcRect/>
          <a:stretch/>
        </p:blipFill>
        <p:spPr>
          <a:xfrm>
            <a:off x="6180603" y="3055493"/>
            <a:ext cx="1947654" cy="1947654"/>
          </a:xfrm>
          <a:prstGeom prst="rect">
            <a:avLst/>
          </a:prstGeom>
          <a:noFill/>
          <a:ln>
            <a:noFill/>
          </a:ln>
        </p:spPr>
      </p:pic>
      <p:pic>
        <p:nvPicPr>
          <p:cNvPr id="321" name="Google Shape;321;p53" descr="veggies.jpg"/>
          <p:cNvPicPr preferRelativeResize="0"/>
          <p:nvPr/>
        </p:nvPicPr>
        <p:blipFill rotWithShape="1">
          <a:blip r:embed="rId8">
            <a:alphaModFix/>
          </a:blip>
          <a:srcRect/>
          <a:stretch/>
        </p:blipFill>
        <p:spPr>
          <a:xfrm>
            <a:off x="-10150" y="2860022"/>
            <a:ext cx="2143125" cy="2143125"/>
          </a:xfrm>
          <a:prstGeom prst="rect">
            <a:avLst/>
          </a:prstGeom>
          <a:noFill/>
          <a:ln>
            <a:noFill/>
          </a:ln>
        </p:spPr>
      </p:pic>
      <p:pic>
        <p:nvPicPr>
          <p:cNvPr id="322" name="Google Shape;322;p53" descr="jump copy 2.png"/>
          <p:cNvPicPr preferRelativeResize="0"/>
          <p:nvPr/>
        </p:nvPicPr>
        <p:blipFill rotWithShape="1">
          <a:blip r:embed="rId9">
            <a:alphaModFix/>
          </a:blip>
          <a:srcRect l="28164" r="24603"/>
          <a:stretch/>
        </p:blipFill>
        <p:spPr>
          <a:xfrm>
            <a:off x="6372138" y="0"/>
            <a:ext cx="2771862" cy="3055493"/>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descr="EnRoad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6" y="0"/>
            <a:ext cx="9106744" cy="5143500"/>
          </a:xfrm>
          <a:prstGeom prst="rect">
            <a:avLst/>
          </a:prstGeom>
        </p:spPr>
      </p:pic>
    </p:spTree>
    <p:extLst>
      <p:ext uri="{BB962C8B-B14F-4D97-AF65-F5344CB8AC3E}">
        <p14:creationId xmlns:p14="http://schemas.microsoft.com/office/powerpoint/2010/main" val="425163965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5"/>
          <p:cNvSpPr txBox="1">
            <a:spLocks noGrp="1"/>
          </p:cNvSpPr>
          <p:nvPr>
            <p:ph type="title"/>
          </p:nvPr>
        </p:nvSpPr>
        <p:spPr>
          <a:xfrm>
            <a:off x="457200" y="153959"/>
            <a:ext cx="8229600" cy="71185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a:t>We need </a:t>
            </a:r>
            <a:r>
              <a:rPr lang="en" b="1">
                <a:solidFill>
                  <a:srgbClr val="953735"/>
                </a:solidFill>
              </a:rPr>
              <a:t>URGENT</a:t>
            </a:r>
            <a:r>
              <a:rPr lang="en"/>
              <a:t> action by </a:t>
            </a:r>
            <a:endParaRPr/>
          </a:p>
        </p:txBody>
      </p:sp>
      <p:sp>
        <p:nvSpPr>
          <p:cNvPr id="334" name="Google Shape;334;p55"/>
          <p:cNvSpPr txBox="1">
            <a:spLocks noGrp="1"/>
          </p:cNvSpPr>
          <p:nvPr>
            <p:ph type="body" idx="1"/>
          </p:nvPr>
        </p:nvSpPr>
        <p:spPr>
          <a:xfrm>
            <a:off x="3619500" y="2041450"/>
            <a:ext cx="5067300" cy="303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FF0000"/>
              </a:buClr>
              <a:buSzPts val="3330"/>
              <a:buNone/>
            </a:pPr>
            <a:r>
              <a:rPr lang="en-US" sz="3000" b="1" u="sng" dirty="0" smtClean="0">
                <a:solidFill>
                  <a:srgbClr val="FF0000"/>
                </a:solidFill>
              </a:rPr>
              <a:t>Progress</a:t>
            </a:r>
            <a:endParaRPr sz="3000" dirty="0"/>
          </a:p>
          <a:p>
            <a:pPr marL="0" lvl="0" indent="0" algn="l" rtl="0">
              <a:lnSpc>
                <a:spcPct val="90000"/>
              </a:lnSpc>
              <a:spcBef>
                <a:spcPts val="666"/>
              </a:spcBef>
              <a:spcAft>
                <a:spcPts val="0"/>
              </a:spcAft>
              <a:buClr>
                <a:srgbClr val="FF0000"/>
              </a:buClr>
              <a:buSzPts val="3330"/>
              <a:buNone/>
            </a:pPr>
            <a:r>
              <a:rPr lang="en" sz="3000" dirty="0">
                <a:solidFill>
                  <a:srgbClr val="FF0000"/>
                </a:solidFill>
              </a:rPr>
              <a:t>Santa Cruz City </a:t>
            </a:r>
            <a:r>
              <a:rPr lang="en" sz="3000" dirty="0" smtClean="0">
                <a:solidFill>
                  <a:srgbClr val="FF0000"/>
                </a:solidFill>
              </a:rPr>
              <a:t>Council</a:t>
            </a:r>
            <a:r>
              <a:rPr lang="en-US" sz="3000" dirty="0" smtClean="0">
                <a:solidFill>
                  <a:srgbClr val="FF0000"/>
                </a:solidFill>
              </a:rPr>
              <a:t>, and the County Board of </a:t>
            </a:r>
            <a:r>
              <a:rPr lang="en-US" sz="3000" dirty="0" err="1" smtClean="0">
                <a:solidFill>
                  <a:srgbClr val="FF0000"/>
                </a:solidFill>
              </a:rPr>
              <a:t>Supes</a:t>
            </a:r>
            <a:r>
              <a:rPr lang="en-US" sz="3000" dirty="0" smtClean="0">
                <a:solidFill>
                  <a:srgbClr val="FF0000"/>
                </a:solidFill>
              </a:rPr>
              <a:t> have both</a:t>
            </a:r>
            <a:r>
              <a:rPr lang="en" sz="3000" dirty="0" smtClean="0">
                <a:solidFill>
                  <a:srgbClr val="FF0000"/>
                </a:solidFill>
              </a:rPr>
              <a:t> passed </a:t>
            </a:r>
            <a:r>
              <a:rPr lang="en" sz="3000" dirty="0">
                <a:solidFill>
                  <a:srgbClr val="FF0000"/>
                </a:solidFill>
              </a:rPr>
              <a:t>Emergency </a:t>
            </a:r>
            <a:r>
              <a:rPr lang="en" sz="3000" dirty="0" smtClean="0">
                <a:solidFill>
                  <a:srgbClr val="FF0000"/>
                </a:solidFill>
              </a:rPr>
              <a:t>Resolution</a:t>
            </a:r>
            <a:r>
              <a:rPr lang="en-US" sz="3000" dirty="0" smtClean="0">
                <a:solidFill>
                  <a:srgbClr val="FF0000"/>
                </a:solidFill>
              </a:rPr>
              <a:t>s</a:t>
            </a:r>
            <a:r>
              <a:rPr lang="en" sz="3000" dirty="0" smtClean="0">
                <a:solidFill>
                  <a:srgbClr val="FF0000"/>
                </a:solidFill>
              </a:rPr>
              <a:t> </a:t>
            </a:r>
            <a:endParaRPr lang="en-US" sz="3000" dirty="0" smtClean="0">
              <a:solidFill>
                <a:srgbClr val="FF0000"/>
              </a:solidFill>
            </a:endParaRPr>
          </a:p>
          <a:p>
            <a:pPr marL="0" lvl="0" indent="0" algn="l" rtl="0">
              <a:lnSpc>
                <a:spcPct val="90000"/>
              </a:lnSpc>
              <a:spcBef>
                <a:spcPts val="666"/>
              </a:spcBef>
              <a:spcAft>
                <a:spcPts val="0"/>
              </a:spcAft>
              <a:buClr>
                <a:srgbClr val="FF0000"/>
              </a:buClr>
              <a:buSzPts val="3330"/>
              <a:buNone/>
            </a:pPr>
            <a:r>
              <a:rPr lang="en-US" sz="3000" dirty="0" smtClean="0">
                <a:solidFill>
                  <a:srgbClr val="FF0000"/>
                </a:solidFill>
              </a:rPr>
              <a:t>Now working on electrification and other innovations.</a:t>
            </a:r>
            <a:endParaRPr sz="3000" dirty="0">
              <a:solidFill>
                <a:srgbClr val="FF0000"/>
              </a:solidFill>
            </a:endParaRPr>
          </a:p>
        </p:txBody>
      </p:sp>
      <p:pic>
        <p:nvPicPr>
          <p:cNvPr id="335" name="Google Shape;335;p55" descr="City.png"/>
          <p:cNvPicPr preferRelativeResize="0"/>
          <p:nvPr/>
        </p:nvPicPr>
        <p:blipFill rotWithShape="1">
          <a:blip r:embed="rId3">
            <a:alphaModFix/>
          </a:blip>
          <a:srcRect/>
          <a:stretch/>
        </p:blipFill>
        <p:spPr>
          <a:xfrm>
            <a:off x="634975" y="865818"/>
            <a:ext cx="2457529" cy="553745"/>
          </a:xfrm>
          <a:prstGeom prst="rect">
            <a:avLst/>
          </a:prstGeom>
          <a:noFill/>
          <a:ln>
            <a:noFill/>
          </a:ln>
        </p:spPr>
      </p:pic>
      <p:pic>
        <p:nvPicPr>
          <p:cNvPr id="336" name="Google Shape;336;p55" descr="County.png"/>
          <p:cNvPicPr preferRelativeResize="0"/>
          <p:nvPr/>
        </p:nvPicPr>
        <p:blipFill rotWithShape="1">
          <a:blip r:embed="rId4">
            <a:alphaModFix/>
          </a:blip>
          <a:srcRect/>
          <a:stretch/>
        </p:blipFill>
        <p:spPr>
          <a:xfrm>
            <a:off x="634975" y="1419563"/>
            <a:ext cx="4426786" cy="621889"/>
          </a:xfrm>
          <a:prstGeom prst="rect">
            <a:avLst/>
          </a:prstGeom>
          <a:noFill/>
          <a:ln>
            <a:noFill/>
          </a:ln>
        </p:spPr>
      </p:pic>
      <p:pic>
        <p:nvPicPr>
          <p:cNvPr id="337" name="Google Shape;337;p55" descr="Screen Shot 2017-01-23 at 3.59.07 PM.png"/>
          <p:cNvPicPr preferRelativeResize="0"/>
          <p:nvPr/>
        </p:nvPicPr>
        <p:blipFill rotWithShape="1">
          <a:blip r:embed="rId5">
            <a:alphaModFix/>
          </a:blip>
          <a:srcRect/>
          <a:stretch/>
        </p:blipFill>
        <p:spPr>
          <a:xfrm>
            <a:off x="6896100" y="865818"/>
            <a:ext cx="1343025" cy="1104900"/>
          </a:xfrm>
          <a:prstGeom prst="rect">
            <a:avLst/>
          </a:prstGeom>
          <a:noFill/>
          <a:ln>
            <a:noFill/>
          </a:ln>
        </p:spPr>
      </p:pic>
      <p:pic>
        <p:nvPicPr>
          <p:cNvPr id="338" name="Google Shape;338;p55" descr="congr.jpg"/>
          <p:cNvPicPr preferRelativeResize="0"/>
          <p:nvPr/>
        </p:nvPicPr>
        <p:blipFill rotWithShape="1">
          <a:blip r:embed="rId6">
            <a:alphaModFix/>
          </a:blip>
          <a:srcRect l="8911" r="10895"/>
          <a:stretch/>
        </p:blipFill>
        <p:spPr>
          <a:xfrm>
            <a:off x="397525" y="2526649"/>
            <a:ext cx="2809200" cy="21111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4400"/>
              <a:buFont typeface="Calibri"/>
              <a:buNone/>
            </a:pPr>
            <a:r>
              <a:rPr lang="en" sz="3600" b="1" dirty="0">
                <a:solidFill>
                  <a:srgbClr val="76923C"/>
                </a:solidFill>
              </a:rPr>
              <a:t>Green New </a:t>
            </a:r>
            <a:r>
              <a:rPr lang="en" sz="3600" b="1" dirty="0" smtClean="0">
                <a:solidFill>
                  <a:srgbClr val="76923C"/>
                </a:solidFill>
              </a:rPr>
              <a:t>Deal</a:t>
            </a:r>
            <a:r>
              <a:rPr lang="en-US" sz="3600" b="1" dirty="0" smtClean="0">
                <a:solidFill>
                  <a:srgbClr val="76923C"/>
                </a:solidFill>
              </a:rPr>
              <a:t> – </a:t>
            </a:r>
            <a:r>
              <a:rPr lang="en-US" sz="3600" b="1" dirty="0" err="1" smtClean="0">
                <a:solidFill>
                  <a:srgbClr val="76923C"/>
                </a:solidFill>
              </a:rPr>
              <a:t>Ca</a:t>
            </a:r>
            <a:r>
              <a:rPr lang="en-US" sz="3600" b="1" dirty="0" smtClean="0">
                <a:solidFill>
                  <a:srgbClr val="76923C"/>
                </a:solidFill>
              </a:rPr>
              <a:t> GND coming soon!</a:t>
            </a:r>
            <a:endParaRPr sz="3600" b="1" dirty="0">
              <a:solidFill>
                <a:srgbClr val="76923C"/>
              </a:solidFill>
            </a:endParaRPr>
          </a:p>
        </p:txBody>
      </p:sp>
      <p:pic>
        <p:nvPicPr>
          <p:cNvPr id="358" name="Google Shape;358;p58" descr="Screen Shot 2018-11-27 at 6.01.59 PM.png"/>
          <p:cNvPicPr preferRelativeResize="0">
            <a:picLocks noGrp="1"/>
          </p:cNvPicPr>
          <p:nvPr>
            <p:ph type="body" idx="1"/>
          </p:nvPr>
        </p:nvPicPr>
        <p:blipFill rotWithShape="1">
          <a:blip r:embed="rId3">
            <a:alphaModFix/>
          </a:blip>
          <a:srcRect t="14480" b="14480"/>
          <a:stretch/>
        </p:blipFill>
        <p:spPr>
          <a:xfrm>
            <a:off x="457200" y="954675"/>
            <a:ext cx="8229600" cy="39903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7"/>
          <p:cNvSpPr txBox="1">
            <a:spLocks noGrp="1"/>
          </p:cNvSpPr>
          <p:nvPr>
            <p:ph type="title"/>
          </p:nvPr>
        </p:nvSpPr>
        <p:spPr>
          <a:xfrm>
            <a:off x="4144952" y="205978"/>
            <a:ext cx="4744676" cy="143137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200"/>
              <a:buFont typeface="Calibri"/>
              <a:buNone/>
            </a:pPr>
            <a:r>
              <a:rPr lang="en" sz="2800" b="1" dirty="0"/>
              <a:t>Young people worldwide are protesting</a:t>
            </a:r>
            <a:r>
              <a:rPr lang="en" sz="2800" dirty="0"/>
              <a:t>. Their future is in serious jeopardy!</a:t>
            </a:r>
            <a:endParaRPr sz="2800" dirty="0"/>
          </a:p>
        </p:txBody>
      </p:sp>
      <p:sp>
        <p:nvSpPr>
          <p:cNvPr id="413" name="Google Shape;413;p67"/>
          <p:cNvSpPr txBox="1"/>
          <p:nvPr/>
        </p:nvSpPr>
        <p:spPr>
          <a:xfrm>
            <a:off x="432722" y="2597151"/>
            <a:ext cx="2470375" cy="228481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dirty="0" smtClean="0">
                <a:solidFill>
                  <a:schemeClr val="dk1"/>
                </a:solidFill>
                <a:latin typeface="Calibri"/>
                <a:ea typeface="Calibri"/>
                <a:cs typeface="Calibri"/>
                <a:sym typeface="Calibri"/>
              </a:rPr>
              <a:t>Climate Strike</a:t>
            </a:r>
          </a:p>
          <a:p>
            <a:pPr marL="0" marR="0" lvl="0" indent="0" algn="ctr" rtl="0">
              <a:spcBef>
                <a:spcPts val="0"/>
              </a:spcBef>
              <a:spcAft>
                <a:spcPts val="0"/>
              </a:spcAft>
              <a:buNone/>
            </a:pPr>
            <a:r>
              <a:rPr lang="en-US" sz="2400" b="1" dirty="0" smtClean="0">
                <a:solidFill>
                  <a:schemeClr val="dk1"/>
                </a:solidFill>
                <a:latin typeface="Calibri"/>
                <a:ea typeface="Calibri"/>
                <a:cs typeface="Calibri"/>
                <a:sym typeface="Calibri"/>
              </a:rPr>
              <a:t>Sep 20-27 </a:t>
            </a:r>
          </a:p>
          <a:p>
            <a:pPr marL="0" marR="0" lvl="0" indent="0" algn="ctr" rtl="0">
              <a:spcBef>
                <a:spcPts val="0"/>
              </a:spcBef>
              <a:spcAft>
                <a:spcPts val="0"/>
              </a:spcAft>
              <a:buNone/>
            </a:pPr>
            <a:r>
              <a:rPr lang="en-US" sz="2400" b="1" dirty="0" smtClean="0">
                <a:solidFill>
                  <a:schemeClr val="dk1"/>
                </a:solidFill>
                <a:latin typeface="Calibri"/>
                <a:ea typeface="Calibri"/>
                <a:cs typeface="Calibri"/>
                <a:sym typeface="Calibri"/>
              </a:rPr>
              <a:t>Santa Cruz march Sep 27</a:t>
            </a:r>
          </a:p>
          <a:p>
            <a:pPr marL="0" marR="0" lvl="0" indent="0" algn="ctr" rtl="0">
              <a:spcBef>
                <a:spcPts val="0"/>
              </a:spcBef>
              <a:spcAft>
                <a:spcPts val="0"/>
              </a:spcAft>
              <a:buNone/>
            </a:pPr>
            <a:r>
              <a:rPr lang="en-US" sz="2400" b="1" dirty="0" smtClean="0">
                <a:solidFill>
                  <a:schemeClr val="dk1"/>
                </a:solidFill>
                <a:latin typeface="Calibri"/>
                <a:ea typeface="Calibri"/>
                <a:cs typeface="Calibri"/>
                <a:sym typeface="Calibri"/>
              </a:rPr>
              <a:t>Earth Day Actions  ON-LINE 2020</a:t>
            </a:r>
          </a:p>
        </p:txBody>
      </p:sp>
      <p:pic>
        <p:nvPicPr>
          <p:cNvPr id="3" name="Picture 2" descr="Screen Shot 2019-09-06 at 9.09.22 AM.png"/>
          <p:cNvPicPr>
            <a:picLocks noChangeAspect="1"/>
          </p:cNvPicPr>
          <p:nvPr/>
        </p:nvPicPr>
        <p:blipFill rotWithShape="1">
          <a:blip r:embed="rId3">
            <a:extLst>
              <a:ext uri="{28A0092B-C50C-407E-A947-70E740481C1C}">
                <a14:useLocalDpi xmlns:a14="http://schemas.microsoft.com/office/drawing/2010/main" val="0"/>
              </a:ext>
            </a:extLst>
          </a:blip>
          <a:srcRect b="26688"/>
          <a:stretch/>
        </p:blipFill>
        <p:spPr>
          <a:xfrm>
            <a:off x="221038" y="0"/>
            <a:ext cx="3712230" cy="2496473"/>
          </a:xfrm>
          <a:prstGeom prst="rect">
            <a:avLst/>
          </a:prstGeom>
        </p:spPr>
      </p:pic>
      <p:pic>
        <p:nvPicPr>
          <p:cNvPr id="4" name="Picture 3" descr="Mission Hill.jpg"/>
          <p:cNvPicPr>
            <a:picLocks noChangeAspect="1"/>
          </p:cNvPicPr>
          <p:nvPr/>
        </p:nvPicPr>
        <p:blipFill rotWithShape="1">
          <a:blip r:embed="rId4">
            <a:extLst>
              <a:ext uri="{28A0092B-C50C-407E-A947-70E740481C1C}">
                <a14:useLocalDpi xmlns:a14="http://schemas.microsoft.com/office/drawing/2010/main" val="0"/>
              </a:ext>
            </a:extLst>
          </a:blip>
          <a:srcRect t="12344" b="9478"/>
          <a:stretch/>
        </p:blipFill>
        <p:spPr>
          <a:xfrm>
            <a:off x="3401595" y="1776535"/>
            <a:ext cx="5742405" cy="336696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9"/>
          <p:cNvSpPr txBox="1">
            <a:spLocks noGrp="1"/>
          </p:cNvSpPr>
          <p:nvPr>
            <p:ph type="title"/>
          </p:nvPr>
        </p:nvSpPr>
        <p:spPr>
          <a:xfrm>
            <a:off x="457200" y="205978"/>
            <a:ext cx="8229600" cy="13656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5400"/>
              <a:buFont typeface="Calibri"/>
              <a:buNone/>
            </a:pPr>
            <a:r>
              <a:rPr lang="en" sz="5400"/>
              <a:t>There really is HOPE!</a:t>
            </a:r>
            <a:br>
              <a:rPr lang="en" sz="5400"/>
            </a:br>
            <a:r>
              <a:rPr lang="en" sz="5400"/>
              <a:t>Together we CAN do it.</a:t>
            </a:r>
            <a:endParaRPr sz="5400"/>
          </a:p>
        </p:txBody>
      </p:sp>
      <p:pic>
        <p:nvPicPr>
          <p:cNvPr id="427" name="Google Shape;427;p69" descr="NatBr.png"/>
          <p:cNvPicPr preferRelativeResize="0"/>
          <p:nvPr/>
        </p:nvPicPr>
        <p:blipFill rotWithShape="1">
          <a:blip r:embed="rId3">
            <a:alphaModFix/>
          </a:blip>
          <a:srcRect/>
          <a:stretch/>
        </p:blipFill>
        <p:spPr>
          <a:xfrm>
            <a:off x="2187237" y="1863450"/>
            <a:ext cx="4556982" cy="2585930"/>
          </a:xfrm>
          <a:prstGeom prst="rect">
            <a:avLst/>
          </a:prstGeom>
          <a:noFill/>
          <a:ln>
            <a:noFill/>
          </a:ln>
        </p:spPr>
      </p:pic>
      <p:sp>
        <p:nvSpPr>
          <p:cNvPr id="428" name="Google Shape;428;p69"/>
          <p:cNvSpPr txBox="1"/>
          <p:nvPr/>
        </p:nvSpPr>
        <p:spPr>
          <a:xfrm>
            <a:off x="1422887" y="4369594"/>
            <a:ext cx="6466988" cy="34624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For more details see     https://scruzclimate.org/</a:t>
            </a:r>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559</TotalTime>
  <Words>803</Words>
  <Application>Microsoft Macintosh PowerPoint</Application>
  <PresentationFormat>On-screen Show (16:9)</PresentationFormat>
  <Paragraphs>83</Paragraphs>
  <Slides>21</Slides>
  <Notes>20</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Simple Light</vt:lpstr>
      <vt:lpstr>Office Theme</vt:lpstr>
      <vt:lpstr>Climate CRISIS in Brief By Pauline Seales Sep 2020</vt:lpstr>
      <vt:lpstr>These two NOAA images show how much more the earth warmed between 2000 and 2020</vt:lpstr>
      <vt:lpstr>PowerPoint Presentation</vt:lpstr>
      <vt:lpstr>PowerPoint Presentation</vt:lpstr>
      <vt:lpstr>PowerPoint Presentation</vt:lpstr>
      <vt:lpstr>PowerPoint Presentation</vt:lpstr>
      <vt:lpstr>Greenhouse Effect</vt:lpstr>
      <vt:lpstr>Climate Change has many effects</vt:lpstr>
      <vt:lpstr>PowerPoint Presentation</vt:lpstr>
      <vt:lpstr>PowerPoint Presentation</vt:lpstr>
      <vt:lpstr>PowerPoint Presentation</vt:lpstr>
      <vt:lpstr>PowerPoint Presentation</vt:lpstr>
      <vt:lpstr>What to reduce or avoid</vt:lpstr>
      <vt:lpstr>PowerPoint Presentation</vt:lpstr>
      <vt:lpstr>What to reduce or avoid</vt:lpstr>
      <vt:lpstr>Enjoy</vt:lpstr>
      <vt:lpstr>PowerPoint Presentation</vt:lpstr>
      <vt:lpstr>We need URGENT action by </vt:lpstr>
      <vt:lpstr>Green New Deal – Ca GND coming soon!</vt:lpstr>
      <vt:lpstr>Young people worldwide are protesting. Their future is in serious jeopardy!</vt:lpstr>
      <vt:lpstr>There really is HOPE! Together we CAN do 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CRISIS Update By Pauline Seales  Feb 2019 </dc:title>
  <cp:lastModifiedBy>pauline seales</cp:lastModifiedBy>
  <cp:revision>41</cp:revision>
  <dcterms:modified xsi:type="dcterms:W3CDTF">2020-09-05T22:49:45Z</dcterms:modified>
</cp:coreProperties>
</file>