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gif" ContentType="image/gif"/>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media/image55.jpg" ContentType="image/png"/>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1"/>
    <p:sldMasterId id="2147483672" r:id="rId2"/>
  </p:sldMasterIdLst>
  <p:notesMasterIdLst>
    <p:notesMasterId r:id="rId50"/>
  </p:notesMasterIdLst>
  <p:sldIdLst>
    <p:sldId id="257" r:id="rId3"/>
    <p:sldId id="256" r:id="rId4"/>
    <p:sldId id="258" r:id="rId5"/>
    <p:sldId id="259" r:id="rId6"/>
    <p:sldId id="260" r:id="rId7"/>
    <p:sldId id="261" r:id="rId8"/>
    <p:sldId id="262" r:id="rId9"/>
    <p:sldId id="263" r:id="rId10"/>
    <p:sldId id="264" r:id="rId11"/>
    <p:sldId id="265" r:id="rId12"/>
    <p:sldId id="307" r:id="rId13"/>
    <p:sldId id="302" r:id="rId14"/>
    <p:sldId id="308" r:id="rId15"/>
    <p:sldId id="303" r:id="rId16"/>
    <p:sldId id="269" r:id="rId17"/>
    <p:sldId id="270" r:id="rId18"/>
    <p:sldId id="271" r:id="rId19"/>
    <p:sldId id="272" r:id="rId20"/>
    <p:sldId id="273" r:id="rId21"/>
    <p:sldId id="274" r:id="rId22"/>
    <p:sldId id="275" r:id="rId23"/>
    <p:sldId id="276" r:id="rId24"/>
    <p:sldId id="304" r:id="rId25"/>
    <p:sldId id="277" r:id="rId26"/>
    <p:sldId id="278" r:id="rId27"/>
    <p:sldId id="279" r:id="rId28"/>
    <p:sldId id="280" r:id="rId29"/>
    <p:sldId id="281" r:id="rId30"/>
    <p:sldId id="282" r:id="rId31"/>
    <p:sldId id="283" r:id="rId32"/>
    <p:sldId id="284" r:id="rId33"/>
    <p:sldId id="285" r:id="rId34"/>
    <p:sldId id="306" r:id="rId35"/>
    <p:sldId id="301" r:id="rId36"/>
    <p:sldId id="286" r:id="rId37"/>
    <p:sldId id="287" r:id="rId38"/>
    <p:sldId id="288" r:id="rId39"/>
    <p:sldId id="289" r:id="rId40"/>
    <p:sldId id="290" r:id="rId41"/>
    <p:sldId id="300" r:id="rId42"/>
    <p:sldId id="292" r:id="rId43"/>
    <p:sldId id="293" r:id="rId44"/>
    <p:sldId id="294" r:id="rId45"/>
    <p:sldId id="295" r:id="rId46"/>
    <p:sldId id="296" r:id="rId47"/>
    <p:sldId id="297" r:id="rId48"/>
    <p:sldId id="299" r:id="rId4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A9F688-1385-487D-B637-E2DF915C5F22}">
  <a:tblStyle styleId="{59A9F688-1385-487D-B637-E2DF915C5F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112" y="-36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2021317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ee27030e3_2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In California almost 1000 homes were lost in just the Santa Cruz Mountains CZU</a:t>
            </a:r>
            <a:r>
              <a:rPr lang="en-US" baseline="0" dirty="0" smtClean="0"/>
              <a:t> fire. There were many other fires and a hurricane in Louisiana.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140" name="Google Shape;140;g4ee27030e3_2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4ee27030e3_2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Top left - East coast USA Hurricane floods</a:t>
            </a:r>
          </a:p>
          <a:p>
            <a:pPr marL="0" lvl="0" indent="0" algn="l" rtl="0">
              <a:spcBef>
                <a:spcPts val="0"/>
              </a:spcBef>
              <a:spcAft>
                <a:spcPts val="0"/>
              </a:spcAft>
              <a:buNone/>
            </a:pPr>
            <a:r>
              <a:rPr lang="en-US" dirty="0" smtClean="0"/>
              <a:t>Bottom Paradise</a:t>
            </a:r>
            <a:r>
              <a:rPr lang="en-US" baseline="0" dirty="0" smtClean="0"/>
              <a:t> </a:t>
            </a:r>
            <a:r>
              <a:rPr lang="en-US" baseline="0" dirty="0" err="1" smtClean="0"/>
              <a:t>Ca</a:t>
            </a:r>
            <a:r>
              <a:rPr lang="en-US" baseline="0" dirty="0" smtClean="0"/>
              <a:t>, fire.</a:t>
            </a:r>
            <a:endParaRPr dirty="0"/>
          </a:p>
        </p:txBody>
      </p:sp>
      <p:sp>
        <p:nvSpPr>
          <p:cNvPr id="131" name="Google Shape;131;g4ee27030e3_2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ee27030e3_2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4ee27030e3_2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4ee27030e3_2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g4ee27030e3_2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4ee27030e3_2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g4ee27030e3_2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ee27030e3_2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g4ee27030e3_2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4ee27030e3_2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All the terms mean the </a:t>
            </a:r>
            <a:r>
              <a:rPr lang="en-US" dirty="0" err="1" smtClean="0"/>
              <a:t>saem</a:t>
            </a:r>
            <a:r>
              <a:rPr lang="en-US" dirty="0" smtClean="0"/>
              <a:t> thing</a:t>
            </a:r>
            <a:endParaRPr dirty="0"/>
          </a:p>
        </p:txBody>
      </p:sp>
      <p:sp>
        <p:nvSpPr>
          <p:cNvPr id="168" name="Google Shape;168;g4ee27030e3_2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4ee27030e3_2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Temperature and carbon dioxide levels track – and do so back for many 1000’s of years</a:t>
            </a:r>
            <a:endParaRPr dirty="0"/>
          </a:p>
        </p:txBody>
      </p:sp>
      <p:sp>
        <p:nvSpPr>
          <p:cNvPr id="173" name="Google Shape;173;g4ee27030e3_2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4ee27030e3_2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smtClean="0"/>
              <a:t>igh</a:t>
            </a:r>
            <a:r>
              <a:rPr lang="en-US" dirty="0" smtClean="0"/>
              <a:t> energy light rays from the sun get through the atmosphere and warm the earth. The earth emits much lower</a:t>
            </a:r>
            <a:r>
              <a:rPr lang="en-US" baseline="0" dirty="0" smtClean="0"/>
              <a:t> energy infra red waves which are partly scattered by the gases in the atmosphere with some returning to earth. This natural “Greenhouse Effect” has kept our planet from freezing up, but now extra gases are causing too much warming.</a:t>
            </a:r>
            <a:endParaRPr lang="en-US" dirty="0" smtClean="0"/>
          </a:p>
          <a:p>
            <a:pPr marL="0" lvl="0" indent="0" algn="l" rtl="0">
              <a:spcBef>
                <a:spcPts val="0"/>
              </a:spcBef>
              <a:spcAft>
                <a:spcPts val="0"/>
              </a:spcAft>
              <a:buNone/>
            </a:pPr>
            <a:endParaRPr dirty="0"/>
          </a:p>
        </p:txBody>
      </p:sp>
      <p:sp>
        <p:nvSpPr>
          <p:cNvPr id="179" name="Google Shape;179;g4ee27030e3_2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ee27030e3_2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4ee27030e3_2_1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smtClean="0"/>
              <a:t>IT’s US.</a:t>
            </a:r>
          </a:p>
          <a:p>
            <a:pPr marL="0" lvl="0" indent="0" algn="l" rtl="0">
              <a:spcBef>
                <a:spcPts val="0"/>
              </a:spcBef>
              <a:spcAft>
                <a:spcPts val="0"/>
              </a:spcAft>
              <a:buNone/>
            </a:pPr>
            <a:r>
              <a:rPr lang="en" dirty="0" smtClean="0"/>
              <a:t> CO2  (carbon dioxide)  produced by cars and power plants is acting like a blanket. The basic science has been known since the late 1800s. In CA</a:t>
            </a:r>
            <a:r>
              <a:rPr lang="en" baseline="0" dirty="0" smtClean="0"/>
              <a:t> most of the CO2 comes from vehicles. On the east coast from coal fired electricity generation.</a:t>
            </a:r>
            <a:endParaRPr lang="en" dirty="0"/>
          </a:p>
        </p:txBody>
      </p:sp>
      <p:sp>
        <p:nvSpPr>
          <p:cNvPr id="186" name="Google Shape;186;g4ee27030e3_2_1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4ee27030e3_2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4ee27030e3_2_1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 dirty="0" smtClean="0"/>
              <a:t>SCIENTISTS AGREE    </a:t>
            </a:r>
            <a:br>
              <a:rPr lang="en" dirty="0" smtClean="0"/>
            </a:br>
            <a:r>
              <a:rPr lang="en" dirty="0" smtClean="0"/>
              <a:t>Current data shows that we are still adding more blankets to the feverish earth. In the 1800’s the level was 280 ppm</a:t>
            </a:r>
            <a:r>
              <a:rPr lang="en" dirty="0" smtClean="0"/>
              <a:t>.</a:t>
            </a:r>
            <a:endParaRPr lang="en" dirty="0" smtClean="0"/>
          </a:p>
        </p:txBody>
      </p:sp>
      <p:sp>
        <p:nvSpPr>
          <p:cNvPr id="204" name="Google Shape;204;g4ee27030e3_2_1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 the May 2020 highest ever level of 417 ppm.  The graph shows a slight glitch in Feb/march possibly due to the COVID crisis but the upward trend soon resumed</a:t>
            </a:r>
            <a:endParaRPr lang="en-US" dirty="0"/>
          </a:p>
        </p:txBody>
      </p:sp>
    </p:spTree>
    <p:extLst>
      <p:ext uri="{BB962C8B-B14F-4D97-AF65-F5344CB8AC3E}">
        <p14:creationId xmlns:p14="http://schemas.microsoft.com/office/powerpoint/2010/main" val="2541498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4ee27030e3_2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g4ee27030e3_2_1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solidFill>
                  <a:schemeClr val="dk1"/>
                </a:solidFill>
                <a:latin typeface="Calibri"/>
                <a:ea typeface="Calibri"/>
                <a:cs typeface="Calibri"/>
                <a:sym typeface="Calibri"/>
              </a:rPr>
              <a:t>CO2 graph going back 800,000 years</a:t>
            </a:r>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Now the scale has changed showing the past 800 thousand years.</a:t>
            </a:r>
            <a:endParaRPr/>
          </a:p>
          <a:p>
            <a:pPr marL="0" lvl="0" indent="0" algn="l" rtl="0">
              <a:spcBef>
                <a:spcPts val="0"/>
              </a:spcBef>
              <a:spcAft>
                <a:spcPts val="0"/>
              </a:spcAft>
              <a:buNone/>
            </a:pPr>
            <a:r>
              <a:rPr lang="en" sz="1200">
                <a:solidFill>
                  <a:schemeClr val="dk1"/>
                </a:solidFill>
                <a:latin typeface="Calibri"/>
                <a:ea typeface="Calibri"/>
                <a:cs typeface="Calibri"/>
                <a:sym typeface="Calibri"/>
              </a:rPr>
              <a:t>The ups and downs represent the ice ages caused by wobbles in earth orbit</a:t>
            </a:r>
            <a:endParaRPr/>
          </a:p>
          <a:p>
            <a:pPr marL="0" lvl="0" indent="0" algn="l" rtl="0">
              <a:spcBef>
                <a:spcPts val="0"/>
              </a:spcBef>
              <a:spcAft>
                <a:spcPts val="0"/>
              </a:spcAft>
              <a:buNone/>
            </a:pPr>
            <a:r>
              <a:rPr lang="en" sz="1200">
                <a:solidFill>
                  <a:schemeClr val="dk1"/>
                </a:solidFill>
                <a:latin typeface="Calibri"/>
                <a:ea typeface="Calibri"/>
                <a:cs typeface="Calibri"/>
                <a:sym typeface="Calibri"/>
              </a:rPr>
              <a:t>Right now we are already way above anything in the past million years</a:t>
            </a:r>
            <a:endParaRPr sz="1200">
              <a:solidFill>
                <a:schemeClr val="dk1"/>
              </a:solidFill>
              <a:latin typeface="Calibri"/>
              <a:ea typeface="Calibri"/>
              <a:cs typeface="Calibri"/>
              <a:sym typeface="Calibri"/>
            </a:endParaRPr>
          </a:p>
        </p:txBody>
      </p:sp>
      <p:sp>
        <p:nvSpPr>
          <p:cNvPr id="210" name="Google Shape;210;g4ee27030e3_2_1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4ee27030e3_2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Climate Change is already having many negative effects</a:t>
            </a:r>
            <a:r>
              <a:rPr lang="en-US" baseline="0" dirty="0" smtClean="0"/>
              <a:t> on all types of living systems. </a:t>
            </a:r>
            <a:endParaRPr lang="en-US" dirty="0" smtClean="0"/>
          </a:p>
          <a:p>
            <a:pPr marL="0" lvl="0" indent="0" algn="l" rtl="0">
              <a:spcBef>
                <a:spcPts val="0"/>
              </a:spcBef>
              <a:spcAft>
                <a:spcPts val="0"/>
              </a:spcAft>
              <a:buNone/>
            </a:pPr>
            <a:endParaRPr dirty="0"/>
          </a:p>
        </p:txBody>
      </p:sp>
      <p:sp>
        <p:nvSpPr>
          <p:cNvPr id="215" name="Google Shape;215;g4ee27030e3_2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4ee27030e3_2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The Earth</a:t>
            </a:r>
            <a:r>
              <a:rPr lang="en-US" baseline="0" dirty="0" smtClean="0"/>
              <a:t> could be compared to a human being. A slight fever is not a problem usually but a higher one is serious and has to be dealt with quickly.</a:t>
            </a:r>
          </a:p>
          <a:p>
            <a:pPr marL="0" lvl="0" indent="0" algn="l" rtl="0">
              <a:spcBef>
                <a:spcPts val="0"/>
              </a:spcBef>
              <a:spcAft>
                <a:spcPts val="0"/>
              </a:spcAft>
              <a:buNone/>
            </a:pPr>
            <a:endParaRPr dirty="0"/>
          </a:p>
        </p:txBody>
      </p:sp>
      <p:sp>
        <p:nvSpPr>
          <p:cNvPr id="221" name="Google Shape;221;g4ee27030e3_2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4ee27030e3_2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4ee27030e3_2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4ee27030e3_2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4ee27030e3_2_1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 prediction from California state</a:t>
            </a:r>
            <a:r>
              <a:rPr lang="en-US" baseline="0" dirty="0" smtClean="0"/>
              <a:t> scientists </a:t>
            </a:r>
            <a:r>
              <a:rPr lang="en-US" dirty="0" err="1" smtClean="0"/>
              <a:t>rediction</a:t>
            </a:r>
            <a:r>
              <a:rPr lang="en-US" dirty="0" smtClean="0"/>
              <a:t> from 4</a:t>
            </a:r>
            <a:r>
              <a:rPr lang="en-US" baseline="30000" dirty="0" smtClean="0"/>
              <a:t>th</a:t>
            </a:r>
            <a:r>
              <a:rPr lang="en-US" dirty="0" smtClean="0"/>
              <a:t> </a:t>
            </a:r>
            <a:r>
              <a:rPr lang="en-US" dirty="0" err="1" smtClean="0"/>
              <a:t>Ca</a:t>
            </a:r>
            <a:r>
              <a:rPr lang="en-US" dirty="0" smtClean="0"/>
              <a:t> assessment report, shows that continuing “Business-as-Usual” would be disastrous</a:t>
            </a:r>
            <a:endParaRPr lang="en-US" dirty="0"/>
          </a:p>
        </p:txBody>
      </p:sp>
      <p:sp>
        <p:nvSpPr>
          <p:cNvPr id="233" name="Google Shape;233;g4ee27030e3_2_1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4ee27030e3_2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4ee27030e3_2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4ee27030e3_2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Example of a glacier photographed from the same location at different dates,</a:t>
            </a:r>
            <a:r>
              <a:rPr lang="en-US" baseline="0" dirty="0" smtClean="0"/>
              <a:t> showing the disappearance of the glacier. There are multiple examples world–wide.</a:t>
            </a:r>
            <a:endParaRPr lang="en-US" dirty="0" smtClean="0"/>
          </a:p>
          <a:p>
            <a:pPr marL="0" lvl="0" indent="0" algn="l" rtl="0">
              <a:spcBef>
                <a:spcPts val="0"/>
              </a:spcBef>
              <a:spcAft>
                <a:spcPts val="0"/>
              </a:spcAft>
              <a:buNone/>
            </a:pPr>
            <a:endParaRPr dirty="0"/>
          </a:p>
        </p:txBody>
      </p:sp>
      <p:sp>
        <p:nvSpPr>
          <p:cNvPr id="243" name="Google Shape;243;g4ee27030e3_2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ee27030e3_2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The enormous land ice sheets in Greenland and Antarctica are a special concern. Thought in the 1990’s to be too big too melt they are now melting rapidly and already raising sea level.</a:t>
            </a:r>
          </a:p>
          <a:p>
            <a:pPr marL="0" lvl="0" indent="0" algn="l" rtl="0">
              <a:spcBef>
                <a:spcPts val="0"/>
              </a:spcBef>
              <a:spcAft>
                <a:spcPts val="0"/>
              </a:spcAft>
              <a:buNone/>
            </a:pPr>
            <a:endParaRPr dirty="0"/>
          </a:p>
        </p:txBody>
      </p:sp>
      <p:sp>
        <p:nvSpPr>
          <p:cNvPr id="249" name="Google Shape;249;g4ee27030e3_2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4ee27030e3_2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4ee27030e3_2_1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Map</a:t>
            </a:r>
            <a:r>
              <a:rPr lang="en-US" baseline="0" dirty="0" smtClean="0"/>
              <a:t>s of Santa Cruz. The blue areas would be flooded at high tide. </a:t>
            </a:r>
          </a:p>
          <a:p>
            <a:pPr marL="0" lvl="0" indent="0" algn="l" rtl="0">
              <a:spcBef>
                <a:spcPts val="0"/>
              </a:spcBef>
              <a:spcAft>
                <a:spcPts val="0"/>
              </a:spcAft>
              <a:buNone/>
            </a:pPr>
            <a:r>
              <a:rPr lang="en-US" baseline="0" dirty="0" smtClean="0"/>
              <a:t>Could not happen immediately </a:t>
            </a:r>
          </a:p>
          <a:p>
            <a:pPr marL="0" lvl="0" indent="0" algn="l" rtl="0">
              <a:spcBef>
                <a:spcPts val="0"/>
              </a:spcBef>
              <a:spcAft>
                <a:spcPts val="0"/>
              </a:spcAft>
              <a:buNone/>
            </a:pPr>
            <a:r>
              <a:rPr lang="en-US" baseline="0" dirty="0" smtClean="0"/>
              <a:t>BUT only IMMEDIATE ACTION can slow the process down.</a:t>
            </a:r>
          </a:p>
          <a:p>
            <a:pPr marL="0" lvl="0" indent="0" algn="l" rtl="0">
              <a:spcBef>
                <a:spcPts val="0"/>
              </a:spcBef>
              <a:spcAft>
                <a:spcPts val="0"/>
              </a:spcAft>
              <a:buNone/>
            </a:pPr>
            <a:r>
              <a:rPr lang="en-US" baseline="0" dirty="0" smtClean="0"/>
              <a:t>With even 2 </a:t>
            </a:r>
            <a:r>
              <a:rPr lang="en-US" baseline="0" dirty="0" err="1" smtClean="0"/>
              <a:t>deg</a:t>
            </a:r>
            <a:r>
              <a:rPr lang="en-US" baseline="0" dirty="0" smtClean="0"/>
              <a:t> C warming the entire downtown would be flooded. </a:t>
            </a:r>
            <a:endParaRPr lang="en-US" dirty="0" smtClean="0"/>
          </a:p>
          <a:p>
            <a:pPr marL="0" lvl="0" indent="0" algn="l" rtl="0">
              <a:spcBef>
                <a:spcPts val="0"/>
              </a:spcBef>
              <a:spcAft>
                <a:spcPts val="0"/>
              </a:spcAft>
              <a:buNone/>
            </a:pPr>
            <a:endParaRPr dirty="0"/>
          </a:p>
        </p:txBody>
      </p:sp>
      <p:sp>
        <p:nvSpPr>
          <p:cNvPr id="257" name="Google Shape;257;g4ee27030e3_2_1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Watsonville is a little higher above sea level but farm lands would be lost.</a:t>
            </a:r>
            <a:endParaRPr lang="en-US" dirty="0"/>
          </a:p>
        </p:txBody>
      </p:sp>
    </p:spTree>
    <p:extLst>
      <p:ext uri="{BB962C8B-B14F-4D97-AF65-F5344CB8AC3E}">
        <p14:creationId xmlns:p14="http://schemas.microsoft.com/office/powerpoint/2010/main" val="1208071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4ee27030e3_2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4ee27030e3_2_20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t>The trends in the atmosphere and ocean have continued with CO2 now at 400 in the atmosphere and ocean pH lower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4ee27030e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Methane CH4 is a much stronger heat trapping gas than CO2.</a:t>
            </a:r>
          </a:p>
          <a:p>
            <a:pPr marL="0" lvl="0" indent="0" algn="l" rtl="0">
              <a:spcBef>
                <a:spcPts val="0"/>
              </a:spcBef>
              <a:spcAft>
                <a:spcPts val="0"/>
              </a:spcAft>
              <a:buNone/>
            </a:pPr>
            <a:r>
              <a:rPr lang="en-US" dirty="0" smtClean="0"/>
              <a:t>It’s produced by cow emissions and also from the use of so called “Natural Gas” which is mostly Methane and leaks at many places</a:t>
            </a:r>
            <a:r>
              <a:rPr lang="en-US" baseline="0" dirty="0" smtClean="0"/>
              <a:t> between the “</a:t>
            </a:r>
            <a:r>
              <a:rPr lang="en-US" baseline="0" dirty="0" err="1" smtClean="0"/>
              <a:t>Fracked</a:t>
            </a:r>
            <a:r>
              <a:rPr lang="en-US" baseline="0" dirty="0" smtClean="0"/>
              <a:t>” well and the user.</a:t>
            </a:r>
            <a:endParaRPr dirty="0"/>
          </a:p>
        </p:txBody>
      </p:sp>
      <p:sp>
        <p:nvSpPr>
          <p:cNvPr id="274" name="Google Shape;274;g4ee27030e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4ee27030e3_2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g4ee27030e3_2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4ee27030e3_2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g4ee27030e3_2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4ee27030e3_2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This is a WONDERFUL</a:t>
            </a:r>
            <a:r>
              <a:rPr lang="en-US" baseline="0" dirty="0" smtClean="0"/>
              <a:t> report on solutions CURRENTLY AVAILABLE.</a:t>
            </a:r>
          </a:p>
          <a:p>
            <a:pPr marL="0" lvl="0" indent="0" algn="l" rtl="0">
              <a:spcBef>
                <a:spcPts val="0"/>
              </a:spcBef>
              <a:spcAft>
                <a:spcPts val="0"/>
              </a:spcAft>
              <a:buNone/>
            </a:pPr>
            <a:r>
              <a:rPr lang="en-US" baseline="0" dirty="0" smtClean="0"/>
              <a:t>A recent 2020 update was just published.</a:t>
            </a:r>
            <a:endParaRPr lang="en-US" dirty="0" smtClean="0"/>
          </a:p>
          <a:p>
            <a:pPr marL="0" lvl="0" indent="0" algn="l" rtl="0">
              <a:spcBef>
                <a:spcPts val="0"/>
              </a:spcBef>
              <a:spcAft>
                <a:spcPts val="0"/>
              </a:spcAft>
              <a:buNone/>
            </a:pPr>
            <a:endParaRPr dirty="0"/>
          </a:p>
        </p:txBody>
      </p:sp>
      <p:sp>
        <p:nvSpPr>
          <p:cNvPr id="295" name="Google Shape;295;g4ee27030e3_2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4ee27030e3_2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g4ee27030e3_2_2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828800" lvl="4" indent="0" algn="l" rtl="0">
              <a:spcBef>
                <a:spcPts val="0"/>
              </a:spcBef>
              <a:spcAft>
                <a:spcPts val="0"/>
              </a:spcAft>
              <a:buNone/>
            </a:pPr>
            <a:r>
              <a:rPr lang="en" dirty="0" smtClean="0"/>
              <a:t>We need to reduce Red meat consumption, because cows produce another grrenhouse gas - Methane, and cut unnecessary driving, </a:t>
            </a:r>
          </a:p>
          <a:p>
            <a:pPr marL="1828800" lvl="4" indent="0" algn="l" rtl="0">
              <a:spcBef>
                <a:spcPts val="0"/>
              </a:spcBef>
              <a:spcAft>
                <a:spcPts val="0"/>
              </a:spcAft>
              <a:buNone/>
            </a:pPr>
            <a:r>
              <a:rPr lang="en" dirty="0" smtClean="0"/>
              <a:t>Also stop buying stuff we don’t need and reduce or eliminate use of Natrual Gas.</a:t>
            </a:r>
          </a:p>
          <a:p>
            <a:pPr marL="0" lvl="0" indent="0" algn="l" rtl="0">
              <a:spcBef>
                <a:spcPts val="0"/>
              </a:spcBef>
              <a:spcAft>
                <a:spcPts val="0"/>
              </a:spcAft>
              <a:buNone/>
            </a:pPr>
            <a:endParaRPr dirty="0"/>
          </a:p>
        </p:txBody>
      </p:sp>
      <p:sp>
        <p:nvSpPr>
          <p:cNvPr id="303" name="Google Shape;303;g4ee27030e3_2_2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4ee27030e3_2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4ee27030e3_2_2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Walking and biking are fun and healthy, the bus and carpools can </a:t>
            </a:r>
            <a:r>
              <a:rPr lang="en" dirty="0" smtClean="0"/>
              <a:t>help</a:t>
            </a:r>
            <a:endParaRPr lang="en-US"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Eat more vegetables and less meat (especially beef) </a:t>
            </a:r>
            <a:endParaRPr dirty="0"/>
          </a:p>
          <a:p>
            <a:pPr marL="0" lvl="0" indent="0" algn="l" rtl="0">
              <a:spcBef>
                <a:spcPts val="0"/>
              </a:spcBef>
              <a:spcAft>
                <a:spcPts val="0"/>
              </a:spcAft>
              <a:buNone/>
            </a:pPr>
            <a:r>
              <a:rPr lang="en" dirty="0"/>
              <a:t>In winter find that old favorite sweater  , and line dried clothes smell great</a:t>
            </a:r>
            <a:endParaRPr dirty="0"/>
          </a:p>
        </p:txBody>
      </p:sp>
      <p:sp>
        <p:nvSpPr>
          <p:cNvPr id="313" name="Google Shape;313;g4ee27030e3_2_2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4ee27030e3_2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Graphical version of lifestyle changes that can help. Reducing flying and having less children are important.</a:t>
            </a:r>
            <a:endParaRPr dirty="0"/>
          </a:p>
        </p:txBody>
      </p:sp>
      <p:sp>
        <p:nvSpPr>
          <p:cNvPr id="325" name="Google Shape;325;g4ee27030e3_2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4ee27030e3_2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g4ee27030e3_2_2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Lets make it happen Locally. We’ll be working with the Santa Cruz Climate Action Program staff</a:t>
            </a:r>
            <a:endParaRPr/>
          </a:p>
        </p:txBody>
      </p:sp>
      <p:sp>
        <p:nvSpPr>
          <p:cNvPr id="331" name="Google Shape;331;g4ee27030e3_2_2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smtClean="0"/>
              <a:t>This is an exciting new climate solutions simulator from MIT. </a:t>
            </a:r>
          </a:p>
          <a:p>
            <a:pPr marL="158750" indent="0">
              <a:buNone/>
            </a:pPr>
            <a:r>
              <a:rPr lang="en-US" dirty="0" smtClean="0"/>
              <a:t>See lesson </a:t>
            </a:r>
            <a:r>
              <a:rPr lang="en-US" dirty="0" err="1" smtClean="0"/>
              <a:t>ENRdsLes</a:t>
            </a:r>
            <a:endParaRPr lang="en-US" dirty="0"/>
          </a:p>
        </p:txBody>
      </p:sp>
    </p:spTree>
    <p:extLst>
      <p:ext uri="{BB962C8B-B14F-4D97-AF65-F5344CB8AC3E}">
        <p14:creationId xmlns:p14="http://schemas.microsoft.com/office/powerpoint/2010/main" val="30207789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4f8696c745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4f8696c74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4f8696c74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4f8696c74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4ee27030e3_2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Alexandria </a:t>
            </a:r>
            <a:r>
              <a:rPr lang="en-US" dirty="0" err="1" smtClean="0"/>
              <a:t>Ocasio</a:t>
            </a:r>
            <a:r>
              <a:rPr lang="en-US" dirty="0" smtClean="0"/>
              <a:t>-Cortes introduced the Green New DEAL program and locally the Romero Institute is working on a California version. </a:t>
            </a:r>
          </a:p>
          <a:p>
            <a:pPr marL="0" lvl="0" indent="0" algn="l" rtl="0">
              <a:spcBef>
                <a:spcPts val="0"/>
              </a:spcBef>
              <a:spcAft>
                <a:spcPts val="0"/>
              </a:spcAft>
              <a:buNone/>
            </a:pPr>
            <a:r>
              <a:rPr lang="en-US" dirty="0" smtClean="0"/>
              <a:t>Both would address both the climate crisis and climate justice – jobs, health,</a:t>
            </a:r>
            <a:r>
              <a:rPr lang="en-US" baseline="0" dirty="0" smtClean="0"/>
              <a:t> housing for all.</a:t>
            </a:r>
            <a:endParaRPr lang="en-US" dirty="0" smtClean="0"/>
          </a:p>
          <a:p>
            <a:pPr marL="0" lvl="0" indent="0" algn="l" rtl="0">
              <a:spcBef>
                <a:spcPts val="0"/>
              </a:spcBef>
              <a:spcAft>
                <a:spcPts val="0"/>
              </a:spcAft>
              <a:buNone/>
            </a:pPr>
            <a:endParaRPr dirty="0"/>
          </a:p>
        </p:txBody>
      </p:sp>
      <p:sp>
        <p:nvSpPr>
          <p:cNvPr id="355" name="Google Shape;355;g4ee27030e3_2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4ee27030e3_2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g4ee27030e3_2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4ee27030e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6" name="Google Shape;366;g4ee27030e3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4ee27030e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6" name="Google Shape;366;g4ee27030e3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4ee27030e3_2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9" name="Google Shape;379;g4ee27030e3_2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4ee27030e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g4ee27030e3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4ee27030e3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0" name="Google Shape;390;g4ee27030e3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4f8696c7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4f8696c7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4ee27030e3_2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3" name="Google Shape;403;g4ee27030e3_2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4ee27030e3_2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g4ee27030e3_2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4ee27030e3_2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4ee27030e3_2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59" name="Google Shape;59;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 name="Google Shape;65;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311701" y="445025"/>
            <a:ext cx="8520599" cy="572699"/>
          </a:xfrm>
          <a:prstGeom prst="rect">
            <a:avLst/>
          </a:prstGeom>
          <a:noFill/>
          <a:ln>
            <a:noFill/>
          </a:ln>
        </p:spPr>
        <p:txBody>
          <a:bodyPr spcFirstLastPara="1" wrap="square" lIns="91425" tIns="91425" rIns="91425" bIns="91425" anchor="t" anchorCtr="0"/>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a:off x="311701" y="1152475"/>
            <a:ext cx="8520599" cy="3416400"/>
          </a:xfrm>
          <a:prstGeom prst="rect">
            <a:avLst/>
          </a:prstGeom>
          <a:noFill/>
          <a:ln>
            <a:noFill/>
          </a:ln>
        </p:spPr>
        <p:txBody>
          <a:bodyPr spcFirstLastPara="1" wrap="square" lIns="91425" tIns="91425" rIns="91425" bIns="91425" anchor="t" anchorCtr="0"/>
          <a:lstStyle>
            <a:lvl1pPr marL="457200" lvl="0" indent="-431800" algn="l">
              <a:spcBef>
                <a:spcPts val="0"/>
              </a:spcBef>
              <a:spcAft>
                <a:spcPts val="0"/>
              </a:spcAft>
              <a:buClr>
                <a:schemeClr val="dk1"/>
              </a:buClr>
              <a:buSzPts val="3200"/>
              <a:buChar char="•"/>
              <a:defRPr/>
            </a:lvl1pPr>
            <a:lvl2pPr marL="914400" lvl="1" indent="-406400" algn="l">
              <a:spcBef>
                <a:spcPts val="0"/>
              </a:spcBef>
              <a:spcAft>
                <a:spcPts val="0"/>
              </a:spcAft>
              <a:buClr>
                <a:schemeClr val="dk1"/>
              </a:buClr>
              <a:buSzPts val="2800"/>
              <a:buChar char="–"/>
              <a:defRPr/>
            </a:lvl2pPr>
            <a:lvl3pPr marL="1371600" lvl="2" indent="-381000" algn="l">
              <a:spcBef>
                <a:spcPts val="0"/>
              </a:spcBef>
              <a:spcAft>
                <a:spcPts val="0"/>
              </a:spcAft>
              <a:buClr>
                <a:schemeClr val="dk1"/>
              </a:buClr>
              <a:buSzPts val="2400"/>
              <a:buChar char="•"/>
              <a:defRPr/>
            </a:lvl3pPr>
            <a:lvl4pPr marL="1828800" lvl="3" indent="-355600" algn="l">
              <a:spcBef>
                <a:spcPts val="0"/>
              </a:spcBef>
              <a:spcAft>
                <a:spcPts val="0"/>
              </a:spcAft>
              <a:buClr>
                <a:schemeClr val="dk1"/>
              </a:buClr>
              <a:buSzPts val="2000"/>
              <a:buChar char="–"/>
              <a:defRPr/>
            </a:lvl4pPr>
            <a:lvl5pPr marL="2286000" lvl="4" indent="-355600" algn="l">
              <a:spcBef>
                <a:spcPts val="0"/>
              </a:spcBef>
              <a:spcAft>
                <a:spcPts val="0"/>
              </a:spcAft>
              <a:buClr>
                <a:schemeClr val="dk1"/>
              </a:buClr>
              <a:buSzPts val="2000"/>
              <a:buChar char="»"/>
              <a:defRPr/>
            </a:lvl5pPr>
            <a:lvl6pPr marL="2743200" lvl="5" indent="-355600" algn="l">
              <a:spcBef>
                <a:spcPts val="0"/>
              </a:spcBef>
              <a:spcAft>
                <a:spcPts val="0"/>
              </a:spcAft>
              <a:buClr>
                <a:schemeClr val="dk1"/>
              </a:buClr>
              <a:buSzPts val="2000"/>
              <a:buChar char="•"/>
              <a:defRPr/>
            </a:lvl6pPr>
            <a:lvl7pPr marL="3200400" lvl="6" indent="-355600" algn="l">
              <a:spcBef>
                <a:spcPts val="0"/>
              </a:spcBef>
              <a:spcAft>
                <a:spcPts val="0"/>
              </a:spcAft>
              <a:buClr>
                <a:schemeClr val="dk1"/>
              </a:buClr>
              <a:buSzPts val="2000"/>
              <a:buChar char="•"/>
              <a:defRPr/>
            </a:lvl7pPr>
            <a:lvl8pPr marL="3657600" lvl="7" indent="-355600" algn="l">
              <a:spcBef>
                <a:spcPts val="0"/>
              </a:spcBef>
              <a:spcAft>
                <a:spcPts val="0"/>
              </a:spcAft>
              <a:buClr>
                <a:schemeClr val="dk1"/>
              </a:buClr>
              <a:buSzPts val="2000"/>
              <a:buChar char="•"/>
              <a:defRPr/>
            </a:lvl8pPr>
            <a:lvl9pPr marL="4114800" lvl="8" indent="-355600" algn="l">
              <a:spcBef>
                <a:spcPts val="0"/>
              </a:spcBef>
              <a:spcAft>
                <a:spcPts val="0"/>
              </a:spcAft>
              <a:buClr>
                <a:schemeClr val="dk1"/>
              </a:buClr>
              <a:buSzPts val="2000"/>
              <a:buChar char="•"/>
              <a:defRPr/>
            </a:lvl9pPr>
          </a:lstStyle>
          <a:p>
            <a:endParaRPr/>
          </a:p>
        </p:txBody>
      </p:sp>
      <p:sp>
        <p:nvSpPr>
          <p:cNvPr id="71" name="Google Shape;71;p16"/>
          <p:cNvSpPr txBox="1">
            <a:spLocks noGrp="1"/>
          </p:cNvSpPr>
          <p:nvPr>
            <p:ph type="sldNum" idx="12"/>
          </p:nvPr>
        </p:nvSpPr>
        <p:spPr>
          <a:xfrm>
            <a:off x="8472458" y="4663216"/>
            <a:ext cx="548699" cy="393600"/>
          </a:xfrm>
          <a:prstGeom prst="rect">
            <a:avLst/>
          </a:prstGeom>
          <a:noFill/>
          <a:ln>
            <a:noFill/>
          </a:ln>
        </p:spPr>
        <p:txBody>
          <a:bodyPr spcFirstLastPara="1" wrap="square" lIns="91425" tIns="91425" rIns="91425" bIns="91425" anchor="ctr" anchorCtr="0">
            <a:noAutofit/>
          </a:bodyPr>
          <a:lstStyle>
            <a:lvl1pPr marL="0" lvl="0" indent="0" algn="r">
              <a:spcBef>
                <a:spcPts val="0"/>
              </a:spcBef>
              <a:buClr>
                <a:srgbClr val="888888"/>
              </a:buClr>
              <a:buSzPts val="1200"/>
              <a:buFont typeface="Calibri"/>
              <a:buNone/>
              <a:defRPr/>
            </a:lvl1pPr>
            <a:lvl2pPr marL="0" lvl="1" indent="0" algn="r">
              <a:spcBef>
                <a:spcPts val="0"/>
              </a:spcBef>
              <a:buClr>
                <a:srgbClr val="888888"/>
              </a:buClr>
              <a:buSzPts val="1200"/>
              <a:buFont typeface="Calibri"/>
              <a:buNone/>
              <a:defRPr/>
            </a:lvl2pPr>
            <a:lvl3pPr marL="0" lvl="2" indent="0" algn="r">
              <a:spcBef>
                <a:spcPts val="0"/>
              </a:spcBef>
              <a:buClr>
                <a:srgbClr val="888888"/>
              </a:buClr>
              <a:buSzPts val="1200"/>
              <a:buFont typeface="Calibri"/>
              <a:buNone/>
              <a:defRPr/>
            </a:lvl3pPr>
            <a:lvl4pPr marL="0" lvl="3" indent="0" algn="r">
              <a:spcBef>
                <a:spcPts val="0"/>
              </a:spcBef>
              <a:buClr>
                <a:srgbClr val="888888"/>
              </a:buClr>
              <a:buSzPts val="1200"/>
              <a:buFont typeface="Calibri"/>
              <a:buNone/>
              <a:defRPr/>
            </a:lvl4pPr>
            <a:lvl5pPr marL="0" lvl="4" indent="0" algn="r">
              <a:spcBef>
                <a:spcPts val="0"/>
              </a:spcBef>
              <a:buClr>
                <a:srgbClr val="888888"/>
              </a:buClr>
              <a:buSzPts val="1200"/>
              <a:buFont typeface="Calibri"/>
              <a:buNone/>
              <a:defRPr/>
            </a:lvl5pPr>
            <a:lvl6pPr marL="0" lvl="5" indent="0" algn="r">
              <a:spcBef>
                <a:spcPts val="0"/>
              </a:spcBef>
              <a:buClr>
                <a:srgbClr val="888888"/>
              </a:buClr>
              <a:buSzPts val="1200"/>
              <a:buFont typeface="Calibri"/>
              <a:buNone/>
              <a:defRPr/>
            </a:lvl6pPr>
            <a:lvl7pPr marL="0" lvl="6" indent="0" algn="r">
              <a:spcBef>
                <a:spcPts val="0"/>
              </a:spcBef>
              <a:buClr>
                <a:srgbClr val="888888"/>
              </a:buClr>
              <a:buSzPts val="1200"/>
              <a:buFont typeface="Calibri"/>
              <a:buNone/>
              <a:defRPr/>
            </a:lvl7pPr>
            <a:lvl8pPr marL="0" lvl="7" indent="0" algn="r">
              <a:spcBef>
                <a:spcPts val="0"/>
              </a:spcBef>
              <a:buClr>
                <a:srgbClr val="888888"/>
              </a:buClr>
              <a:buSzPts val="1200"/>
              <a:buFont typeface="Calibri"/>
              <a:buNone/>
              <a:defRPr/>
            </a:lvl8pPr>
            <a:lvl9pPr marL="0" lvl="8" indent="0" algn="r">
              <a:spcBef>
                <a:spcPts val="0"/>
              </a:spcBef>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7"/>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5" name="Google Shape;75;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8"/>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1" name="Google Shape;81;p18"/>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2" name="Google Shape;82;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9"/>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8" name="Google Shape;88;p19"/>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9" name="Google Shape;89;p19"/>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0" name="Google Shape;90;p19"/>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1" name="Google Shape;91;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22"/>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06" name="Google Shape;106;p22"/>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7" name="Google Shape;107;p2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3"/>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3" name="Google Shape;113;p23"/>
          <p:cNvSpPr txBox="1">
            <a:spLocks noGrp="1"/>
          </p:cNvSpPr>
          <p:nvPr>
            <p:ph type="body" idx="1"/>
          </p:nvPr>
        </p:nvSpPr>
        <p:spPr>
          <a:xfrm>
            <a:off x="1792288" y="4025503"/>
            <a:ext cx="5486400" cy="603646"/>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4" name="Google Shape;114;p2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24"/>
          <p:cNvSpPr txBox="1">
            <a:spLocks noGrp="1"/>
          </p:cNvSpPr>
          <p:nvPr>
            <p:ph type="body" idx="1"/>
          </p:nvPr>
        </p:nvSpPr>
        <p:spPr>
          <a:xfrm rot="5400000">
            <a:off x="2874764" y="-1217414"/>
            <a:ext cx="3394472" cy="82296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 name="Google Shape;120;p2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rot="5400000">
            <a:off x="5463778" y="1371600"/>
            <a:ext cx="4388644" cy="20574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25"/>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6" name="Google Shape;126;p2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hyperlink" Target="http://www.bloomberg.com/graphics/2015-whats-warming-the-world/" TargetMode="External"/><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hyperlink" Target="https://climate.nasa.gov/images-of-change?id=376%23376-muir-glacier-melt-alaska" TargetMode="External"/><Relationship Id="rId4"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9.jp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hyperlink" Target="about:blank" TargetMode="External"/><Relationship Id="rId4" Type="http://schemas.openxmlformats.org/officeDocument/2006/relationships/image" Target="../media/image28.jpg"/><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9.jpg"/><Relationship Id="rId5" Type="http://schemas.openxmlformats.org/officeDocument/2006/relationships/image" Target="../media/image33.png"/><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jpg"/><Relationship Id="rId9" Type="http://schemas.openxmlformats.org/officeDocument/2006/relationships/image" Target="../media/image40.png"/><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41.jp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jpg"/><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48.jpg"/></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5" Type="http://schemas.openxmlformats.org/officeDocument/2006/relationships/image" Target="../media/image50.jpg"/><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51.jpg"/></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4" Type="http://schemas.openxmlformats.org/officeDocument/2006/relationships/image" Target="../media/image52.jpg"/><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g"/><Relationship Id="rId4" Type="http://schemas.openxmlformats.org/officeDocument/2006/relationships/image" Target="../media/image52.jpg"/><Relationship Id="rId5" Type="http://schemas.openxmlformats.org/officeDocument/2006/relationships/image" Target="../media/image53.jpg"/><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jpg"/><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3997158" y="106948"/>
            <a:ext cx="4944489" cy="1109578"/>
          </a:xfrm>
          <a:prstGeom prst="rect">
            <a:avLst/>
          </a:prstGeom>
          <a:noFill/>
          <a:ln>
            <a:noFill/>
          </a:ln>
        </p:spPr>
        <p:txBody>
          <a:bodyPr spcFirstLastPara="1" wrap="square" lIns="91425" tIns="45700" rIns="91425" bIns="45700" anchor="ctr" anchorCtr="0">
            <a:noAutofit/>
          </a:bodyPr>
          <a:lstStyle/>
          <a:p>
            <a:pPr lvl="0">
              <a:buSzPts val="4400"/>
            </a:pPr>
            <a:r>
              <a:rPr lang="en" sz="2800" dirty="0">
                <a:latin typeface="Arial"/>
                <a:ea typeface="Arial"/>
                <a:cs typeface="Arial"/>
                <a:sym typeface="Arial"/>
              </a:rPr>
              <a:t>Climate CRISIS Update</a:t>
            </a:r>
            <a:br>
              <a:rPr lang="en" sz="2800" dirty="0">
                <a:latin typeface="Arial"/>
                <a:ea typeface="Arial"/>
                <a:cs typeface="Arial"/>
                <a:sym typeface="Arial"/>
              </a:rPr>
            </a:br>
            <a:r>
              <a:rPr lang="en" sz="2000" dirty="0"/>
              <a:t>By Pauline Seales </a:t>
            </a:r>
            <a:r>
              <a:rPr lang="en-US" sz="2000" dirty="0" smtClean="0"/>
              <a:t>Sep </a:t>
            </a:r>
            <a:r>
              <a:rPr lang="en-US" sz="2000" dirty="0" smtClean="0"/>
              <a:t>2020</a:t>
            </a:r>
            <a:endParaRPr sz="2000" dirty="0"/>
          </a:p>
        </p:txBody>
      </p:sp>
      <p:sp>
        <p:nvSpPr>
          <p:cNvPr id="5" name="TextBox 4"/>
          <p:cNvSpPr txBox="1"/>
          <p:nvPr/>
        </p:nvSpPr>
        <p:spPr>
          <a:xfrm>
            <a:off x="307623" y="3919900"/>
            <a:ext cx="3031402" cy="307777"/>
          </a:xfrm>
          <a:prstGeom prst="rect">
            <a:avLst/>
          </a:prstGeom>
          <a:noFill/>
        </p:spPr>
        <p:txBody>
          <a:bodyPr wrap="square" rtlCol="0">
            <a:spAutoFit/>
          </a:bodyPr>
          <a:lstStyle/>
          <a:p>
            <a:r>
              <a:rPr lang="en-US" dirty="0" smtClean="0"/>
              <a:t>		</a:t>
            </a:r>
            <a:endParaRPr lang="en-US" sz="1800" dirty="0"/>
          </a:p>
        </p:txBody>
      </p:sp>
      <p:pic>
        <p:nvPicPr>
          <p:cNvPr id="6" name="Picture 5" descr="Screen Shot 2020-08-29 at 2.05.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369" y="1193353"/>
            <a:ext cx="4520444" cy="3950147"/>
          </a:xfrm>
          <a:prstGeom prst="rect">
            <a:avLst/>
          </a:prstGeom>
        </p:spPr>
      </p:pic>
      <p:pic>
        <p:nvPicPr>
          <p:cNvPr id="7" name="Picture 6" descr="Screen Shot 2020-09-05 at 2.50.27 PM.png"/>
          <p:cNvPicPr>
            <a:picLocks noChangeAspect="1"/>
          </p:cNvPicPr>
          <p:nvPr/>
        </p:nvPicPr>
        <p:blipFill rotWithShape="1">
          <a:blip r:embed="rId4">
            <a:extLst>
              <a:ext uri="{28A0092B-C50C-407E-A947-70E740481C1C}">
                <a14:useLocalDpi xmlns:a14="http://schemas.microsoft.com/office/drawing/2010/main" val="0"/>
              </a:ext>
            </a:extLst>
          </a:blip>
          <a:srcRect l="4913" r="37270"/>
          <a:stretch/>
        </p:blipFill>
        <p:spPr>
          <a:xfrm>
            <a:off x="602004" y="0"/>
            <a:ext cx="3395154" cy="4371474"/>
          </a:xfrm>
          <a:prstGeom prst="rect">
            <a:avLst/>
          </a:prstGeom>
        </p:spPr>
      </p:pic>
      <p:sp>
        <p:nvSpPr>
          <p:cNvPr id="8" name="TextBox 7"/>
          <p:cNvSpPr txBox="1"/>
          <p:nvPr/>
        </p:nvSpPr>
        <p:spPr>
          <a:xfrm>
            <a:off x="330095" y="4558328"/>
            <a:ext cx="3890211" cy="523220"/>
          </a:xfrm>
          <a:prstGeom prst="rect">
            <a:avLst/>
          </a:prstGeom>
          <a:noFill/>
        </p:spPr>
        <p:txBody>
          <a:bodyPr wrap="square" rtlCol="0">
            <a:spAutoFit/>
          </a:bodyPr>
          <a:lstStyle/>
          <a:p>
            <a:r>
              <a:rPr lang="en-US" dirty="0" smtClean="0"/>
              <a:t>Hurricane </a:t>
            </a:r>
            <a:r>
              <a:rPr lang="en-US" dirty="0"/>
              <a:t>L</a:t>
            </a:r>
            <a:r>
              <a:rPr lang="en-US" dirty="0" smtClean="0"/>
              <a:t>aura devastated parts of Louisiana</a:t>
            </a:r>
          </a:p>
          <a:p>
            <a:r>
              <a:rPr lang="en-US" dirty="0" smtClean="0"/>
              <a:t>August 2020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4" name="Google Shape;134;p26" descr="PL0st.png"/>
          <p:cNvPicPr preferRelativeResize="0"/>
          <p:nvPr/>
        </p:nvPicPr>
        <p:blipFill rotWithShape="1">
          <a:blip r:embed="rId3">
            <a:alphaModFix/>
          </a:blip>
          <a:srcRect/>
          <a:stretch/>
        </p:blipFill>
        <p:spPr>
          <a:xfrm>
            <a:off x="0" y="2721427"/>
            <a:ext cx="4059592" cy="2422072"/>
          </a:xfrm>
          <a:prstGeom prst="rect">
            <a:avLst/>
          </a:prstGeom>
          <a:noFill/>
          <a:ln>
            <a:noFill/>
          </a:ln>
        </p:spPr>
      </p:pic>
      <p:pic>
        <p:nvPicPr>
          <p:cNvPr id="135" name="Google Shape;135;p26" descr="FleeingCars.png"/>
          <p:cNvPicPr preferRelativeResize="0"/>
          <p:nvPr/>
        </p:nvPicPr>
        <p:blipFill rotWithShape="1">
          <a:blip r:embed="rId4">
            <a:alphaModFix/>
          </a:blip>
          <a:srcRect/>
          <a:stretch/>
        </p:blipFill>
        <p:spPr>
          <a:xfrm>
            <a:off x="4700371" y="2721427"/>
            <a:ext cx="3332721" cy="2422072"/>
          </a:xfrm>
          <a:prstGeom prst="rect">
            <a:avLst/>
          </a:prstGeom>
          <a:noFill/>
          <a:ln>
            <a:noFill/>
          </a:ln>
        </p:spPr>
      </p:pic>
      <p:pic>
        <p:nvPicPr>
          <p:cNvPr id="136" name="Google Shape;136;p26" descr="Michael1.png"/>
          <p:cNvPicPr preferRelativeResize="0"/>
          <p:nvPr/>
        </p:nvPicPr>
        <p:blipFill rotWithShape="1">
          <a:blip r:embed="rId5">
            <a:alphaModFix/>
          </a:blip>
          <a:srcRect/>
          <a:stretch/>
        </p:blipFill>
        <p:spPr>
          <a:xfrm>
            <a:off x="0" y="-30548"/>
            <a:ext cx="3503719" cy="2578064"/>
          </a:xfrm>
          <a:prstGeom prst="rect">
            <a:avLst/>
          </a:prstGeom>
          <a:noFill/>
          <a:ln>
            <a:noFill/>
          </a:ln>
        </p:spPr>
      </p:pic>
      <p:sp>
        <p:nvSpPr>
          <p:cNvPr id="2" name="Title 1"/>
          <p:cNvSpPr>
            <a:spLocks noGrp="1"/>
          </p:cNvSpPr>
          <p:nvPr>
            <p:ph type="ctrTitle"/>
          </p:nvPr>
        </p:nvSpPr>
        <p:spPr>
          <a:xfrm>
            <a:off x="4059592" y="449385"/>
            <a:ext cx="4398608" cy="918307"/>
          </a:xfrm>
        </p:spPr>
        <p:txBody>
          <a:bodyPr/>
          <a:lstStyle/>
          <a:p>
            <a:r>
              <a:rPr lang="en" dirty="0"/>
              <a:t>2018 fires and floods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8"/>
          <p:cNvSpPr txBox="1">
            <a:spLocks noGrp="1"/>
          </p:cNvSpPr>
          <p:nvPr>
            <p:ph type="body" idx="1"/>
          </p:nvPr>
        </p:nvSpPr>
        <p:spPr>
          <a:xfrm>
            <a:off x="457200" y="309563"/>
            <a:ext cx="8229600" cy="42850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endParaRPr/>
          </a:p>
          <a:p>
            <a:pPr marL="0" lvl="0" indent="0" algn="l" rtl="0">
              <a:spcBef>
                <a:spcPts val="640"/>
              </a:spcBef>
              <a:spcAft>
                <a:spcPts val="0"/>
              </a:spcAft>
              <a:buClr>
                <a:schemeClr val="dk1"/>
              </a:buClr>
              <a:buSzPts val="3200"/>
              <a:buNone/>
            </a:pPr>
            <a:r>
              <a:rPr lang="en"/>
              <a:t>Climate Change</a:t>
            </a:r>
            <a:endParaRPr/>
          </a:p>
          <a:p>
            <a:pPr marL="0" lvl="0" indent="0" algn="l" rtl="0">
              <a:spcBef>
                <a:spcPts val="640"/>
              </a:spcBef>
              <a:spcAft>
                <a:spcPts val="0"/>
              </a:spcAft>
              <a:buClr>
                <a:schemeClr val="dk1"/>
              </a:buClr>
              <a:buSzPts val="3200"/>
              <a:buNone/>
            </a:pPr>
            <a:endParaRPr/>
          </a:p>
          <a:p>
            <a:pPr marL="2286000" lvl="5" indent="0" algn="l" rtl="0">
              <a:spcBef>
                <a:spcPts val="640"/>
              </a:spcBef>
              <a:spcAft>
                <a:spcPts val="0"/>
              </a:spcAft>
              <a:buClr>
                <a:schemeClr val="dk1"/>
              </a:buClr>
              <a:buSzPts val="3200"/>
              <a:buNone/>
            </a:pPr>
            <a:r>
              <a:rPr lang="en" sz="3200"/>
              <a:t>			</a:t>
            </a:r>
            <a:endParaRPr sz="320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9"/>
          <p:cNvSpPr txBox="1">
            <a:spLocks noGrp="1"/>
          </p:cNvSpPr>
          <p:nvPr>
            <p:ph type="body" idx="1"/>
          </p:nvPr>
        </p:nvSpPr>
        <p:spPr>
          <a:xfrm>
            <a:off x="457200" y="309563"/>
            <a:ext cx="8229600" cy="42850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endParaRPr/>
          </a:p>
          <a:p>
            <a:pPr marL="0" lvl="0" indent="0" algn="l" rtl="0">
              <a:spcBef>
                <a:spcPts val="640"/>
              </a:spcBef>
              <a:spcAft>
                <a:spcPts val="0"/>
              </a:spcAft>
              <a:buClr>
                <a:schemeClr val="dk1"/>
              </a:buClr>
              <a:buSzPts val="3200"/>
              <a:buNone/>
            </a:pPr>
            <a:r>
              <a:rPr lang="en"/>
              <a:t>Climate Change</a:t>
            </a:r>
            <a:endParaRPr/>
          </a:p>
          <a:p>
            <a:pPr marL="2286000" lvl="5" indent="0" algn="l" rtl="0">
              <a:spcBef>
                <a:spcPts val="640"/>
              </a:spcBef>
              <a:spcAft>
                <a:spcPts val="0"/>
              </a:spcAft>
              <a:buClr>
                <a:schemeClr val="dk1"/>
              </a:buClr>
              <a:buSzPts val="3200"/>
              <a:buNone/>
            </a:pPr>
            <a:r>
              <a:rPr lang="en" sz="3200"/>
              <a:t>			Global Warming</a:t>
            </a:r>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0"/>
          <p:cNvSpPr txBox="1">
            <a:spLocks noGrp="1"/>
          </p:cNvSpPr>
          <p:nvPr>
            <p:ph type="body" idx="1"/>
          </p:nvPr>
        </p:nvSpPr>
        <p:spPr>
          <a:xfrm>
            <a:off x="457200" y="309563"/>
            <a:ext cx="8229600" cy="42850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endParaRPr/>
          </a:p>
          <a:p>
            <a:pPr marL="0" lvl="0" indent="0" algn="l" rtl="0">
              <a:spcBef>
                <a:spcPts val="640"/>
              </a:spcBef>
              <a:spcAft>
                <a:spcPts val="0"/>
              </a:spcAft>
              <a:buClr>
                <a:schemeClr val="dk1"/>
              </a:buClr>
              <a:buSzPts val="3200"/>
              <a:buNone/>
            </a:pPr>
            <a:r>
              <a:rPr lang="en"/>
              <a:t>Climate Change</a:t>
            </a:r>
            <a:endParaRPr/>
          </a:p>
          <a:p>
            <a:pPr marL="0" lvl="0" indent="0" algn="l" rtl="0">
              <a:spcBef>
                <a:spcPts val="640"/>
              </a:spcBef>
              <a:spcAft>
                <a:spcPts val="0"/>
              </a:spcAft>
              <a:buClr>
                <a:schemeClr val="dk1"/>
              </a:buClr>
              <a:buSzPts val="3200"/>
              <a:buNone/>
            </a:pPr>
            <a:endParaRPr/>
          </a:p>
          <a:p>
            <a:pPr marL="2286000" lvl="5" indent="0" algn="l" rtl="0">
              <a:spcBef>
                <a:spcPts val="640"/>
              </a:spcBef>
              <a:spcAft>
                <a:spcPts val="0"/>
              </a:spcAft>
              <a:buClr>
                <a:schemeClr val="dk1"/>
              </a:buClr>
              <a:buSzPts val="3200"/>
              <a:buNone/>
            </a:pPr>
            <a:r>
              <a:rPr lang="en" sz="3200"/>
              <a:t>			Global Warming</a:t>
            </a:r>
            <a:endParaRPr sz="3200"/>
          </a:p>
          <a:p>
            <a:pPr marL="1371600" lvl="3" indent="0" algn="l" rtl="0">
              <a:spcBef>
                <a:spcPts val="640"/>
              </a:spcBef>
              <a:spcAft>
                <a:spcPts val="0"/>
              </a:spcAft>
              <a:buClr>
                <a:schemeClr val="dk1"/>
              </a:buClr>
              <a:buSzPts val="3200"/>
              <a:buNone/>
            </a:pPr>
            <a:r>
              <a:rPr lang="en" sz="3200"/>
              <a:t>Climate Disruption</a:t>
            </a:r>
            <a:endParaRPr/>
          </a:p>
          <a:p>
            <a:pPr marL="2286000" lvl="5" indent="0" algn="l" rtl="0">
              <a:spcBef>
                <a:spcPts val="640"/>
              </a:spcBef>
              <a:spcAft>
                <a:spcPts val="0"/>
              </a:spcAft>
              <a:buClr>
                <a:schemeClr val="dk1"/>
              </a:buClr>
              <a:buSzPts val="3200"/>
              <a:buNone/>
            </a:pPr>
            <a:endParaRPr sz="3200"/>
          </a:p>
          <a:p>
            <a:pPr marL="2286000" lvl="5" indent="0" algn="l" rtl="0">
              <a:spcBef>
                <a:spcPts val="640"/>
              </a:spcBef>
              <a:spcAft>
                <a:spcPts val="0"/>
              </a:spcAft>
              <a:buClr>
                <a:schemeClr val="dk1"/>
              </a:buClr>
              <a:buSzPts val="3200"/>
              <a:buNone/>
            </a:pPr>
            <a:r>
              <a:rPr lang="en" sz="3200"/>
              <a:t>					</a:t>
            </a:r>
            <a:endParaRPr sz="320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p:cNvSpPr txBox="1">
            <a:spLocks noGrp="1"/>
          </p:cNvSpPr>
          <p:nvPr>
            <p:ph type="body" idx="1"/>
          </p:nvPr>
        </p:nvSpPr>
        <p:spPr>
          <a:xfrm>
            <a:off x="457200" y="309563"/>
            <a:ext cx="8229600" cy="42850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endParaRPr dirty="0"/>
          </a:p>
          <a:p>
            <a:pPr marL="0" lvl="0" indent="0" algn="l" rtl="0">
              <a:spcBef>
                <a:spcPts val="640"/>
              </a:spcBef>
              <a:spcAft>
                <a:spcPts val="0"/>
              </a:spcAft>
              <a:buClr>
                <a:schemeClr val="dk1"/>
              </a:buClr>
              <a:buSzPts val="3200"/>
              <a:buNone/>
            </a:pPr>
            <a:r>
              <a:rPr lang="en" dirty="0"/>
              <a:t>Climate Change</a:t>
            </a:r>
            <a:endParaRPr dirty="0"/>
          </a:p>
          <a:p>
            <a:pPr marL="2286000" lvl="5" indent="0" algn="l" rtl="0">
              <a:spcBef>
                <a:spcPts val="640"/>
              </a:spcBef>
              <a:spcAft>
                <a:spcPts val="0"/>
              </a:spcAft>
              <a:buClr>
                <a:schemeClr val="dk1"/>
              </a:buClr>
              <a:buSzPts val="3200"/>
              <a:buNone/>
            </a:pPr>
            <a:r>
              <a:rPr lang="en" sz="3200" dirty="0"/>
              <a:t>			Global Warming</a:t>
            </a:r>
            <a:endParaRPr dirty="0"/>
          </a:p>
          <a:p>
            <a:pPr marL="0" lvl="3" indent="0" algn="l" rtl="0">
              <a:spcBef>
                <a:spcPts val="640"/>
              </a:spcBef>
              <a:spcAft>
                <a:spcPts val="0"/>
              </a:spcAft>
              <a:buClr>
                <a:schemeClr val="dk1"/>
              </a:buClr>
              <a:buSzPts val="3200"/>
              <a:buNone/>
            </a:pPr>
            <a:endParaRPr sz="3200" dirty="0"/>
          </a:p>
          <a:p>
            <a:pPr marL="1371600" lvl="3" indent="0" algn="l" rtl="0">
              <a:spcBef>
                <a:spcPts val="640"/>
              </a:spcBef>
              <a:spcAft>
                <a:spcPts val="0"/>
              </a:spcAft>
              <a:buClr>
                <a:schemeClr val="dk1"/>
              </a:buClr>
              <a:buSzPts val="3200"/>
              <a:buNone/>
            </a:pPr>
            <a:r>
              <a:rPr lang="en" sz="3200" dirty="0"/>
              <a:t>Climate Disruption</a:t>
            </a:r>
            <a:endParaRPr sz="3200" dirty="0"/>
          </a:p>
          <a:p>
            <a:pPr marL="2286000" lvl="5" indent="0" algn="l" rtl="0">
              <a:spcBef>
                <a:spcPts val="640"/>
              </a:spcBef>
              <a:spcAft>
                <a:spcPts val="0"/>
              </a:spcAft>
              <a:buClr>
                <a:schemeClr val="dk1"/>
              </a:buClr>
              <a:buSzPts val="3200"/>
              <a:buNone/>
            </a:pPr>
            <a:r>
              <a:rPr lang="en" sz="3200" dirty="0"/>
              <a:t>			</a:t>
            </a:r>
            <a:r>
              <a:rPr lang="en" sz="3200" dirty="0" smtClean="0"/>
              <a:t>Global </a:t>
            </a:r>
            <a:r>
              <a:rPr lang="en" sz="3200" dirty="0"/>
              <a:t>Weirding</a:t>
            </a:r>
            <a:endParaRPr sz="3200"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2"/>
          <p:cNvSpPr txBox="1">
            <a:spLocks noGrp="1"/>
          </p:cNvSpPr>
          <p:nvPr>
            <p:ph type="body" idx="1"/>
          </p:nvPr>
        </p:nvSpPr>
        <p:spPr>
          <a:xfrm>
            <a:off x="457200" y="309563"/>
            <a:ext cx="8229600" cy="42850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endParaRPr dirty="0"/>
          </a:p>
          <a:p>
            <a:pPr marL="0" lvl="0" indent="0" algn="l" rtl="0">
              <a:spcBef>
                <a:spcPts val="640"/>
              </a:spcBef>
              <a:spcAft>
                <a:spcPts val="0"/>
              </a:spcAft>
              <a:buClr>
                <a:schemeClr val="dk1"/>
              </a:buClr>
              <a:buSzPts val="3200"/>
              <a:buNone/>
            </a:pPr>
            <a:r>
              <a:rPr lang="en" dirty="0"/>
              <a:t>Climate Change</a:t>
            </a:r>
            <a:endParaRPr dirty="0"/>
          </a:p>
          <a:p>
            <a:pPr marL="2286000" lvl="5" indent="0" algn="l" rtl="0">
              <a:spcBef>
                <a:spcPts val="640"/>
              </a:spcBef>
              <a:spcAft>
                <a:spcPts val="0"/>
              </a:spcAft>
              <a:buClr>
                <a:schemeClr val="dk1"/>
              </a:buClr>
              <a:buSzPts val="3200"/>
              <a:buNone/>
            </a:pPr>
            <a:r>
              <a:rPr lang="en" sz="3200" dirty="0"/>
              <a:t>		Global Warming</a:t>
            </a:r>
            <a:endParaRPr dirty="0"/>
          </a:p>
          <a:p>
            <a:pPr marL="1371600" lvl="3" indent="0" algn="l" rtl="0">
              <a:spcBef>
                <a:spcPts val="880"/>
              </a:spcBef>
              <a:spcAft>
                <a:spcPts val="0"/>
              </a:spcAft>
              <a:buClr>
                <a:schemeClr val="dk1"/>
              </a:buClr>
              <a:buSzPts val="4400"/>
              <a:buNone/>
            </a:pPr>
            <a:r>
              <a:rPr lang="en" sz="4400" dirty="0"/>
              <a:t>Emergency Climate Crisis</a:t>
            </a:r>
            <a:endParaRPr dirty="0"/>
          </a:p>
          <a:p>
            <a:pPr marL="457200" lvl="3" indent="457200" algn="l" rtl="0">
              <a:spcBef>
                <a:spcPts val="640"/>
              </a:spcBef>
              <a:spcAft>
                <a:spcPts val="0"/>
              </a:spcAft>
              <a:buClr>
                <a:schemeClr val="dk1"/>
              </a:buClr>
              <a:buSzPts val="3200"/>
              <a:buNone/>
            </a:pPr>
            <a:r>
              <a:rPr lang="en" sz="3200" dirty="0"/>
              <a:t>Climate Disruption</a:t>
            </a:r>
            <a:endParaRPr sz="3200" dirty="0"/>
          </a:p>
          <a:p>
            <a:pPr marL="2286000" lvl="5" indent="0" algn="l" rtl="0">
              <a:spcBef>
                <a:spcPts val="640"/>
              </a:spcBef>
              <a:spcAft>
                <a:spcPts val="0"/>
              </a:spcAft>
              <a:buClr>
                <a:schemeClr val="dk1"/>
              </a:buClr>
              <a:buSzPts val="3200"/>
              <a:buNone/>
            </a:pPr>
            <a:r>
              <a:rPr lang="en" sz="3200" dirty="0"/>
              <a:t>			</a:t>
            </a:r>
            <a:r>
              <a:rPr lang="en" sz="3200" dirty="0" smtClean="0"/>
              <a:t>Global </a:t>
            </a:r>
            <a:r>
              <a:rPr lang="en" sz="3200" dirty="0"/>
              <a:t>Weirding</a:t>
            </a:r>
            <a:endParaRPr sz="32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p:nvPr/>
        </p:nvSpPr>
        <p:spPr>
          <a:xfrm>
            <a:off x="349250" y="259629"/>
            <a:ext cx="8270875" cy="48474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a:solidFill>
                  <a:schemeClr val="dk1"/>
                </a:solidFill>
                <a:latin typeface="Calibri"/>
                <a:ea typeface="Calibri"/>
                <a:cs typeface="Calibri"/>
                <a:sym typeface="Calibri"/>
              </a:rPr>
              <a:t>It’s getting </a:t>
            </a:r>
            <a:r>
              <a:rPr lang="en" sz="3600">
                <a:solidFill>
                  <a:srgbClr val="FF0000"/>
                </a:solidFill>
                <a:latin typeface="Calibri"/>
                <a:ea typeface="Calibri"/>
                <a:cs typeface="Calibri"/>
                <a:sym typeface="Calibri"/>
              </a:rPr>
              <a:t>Hotter</a:t>
            </a:r>
            <a:r>
              <a:rPr lang="en" sz="3600">
                <a:solidFill>
                  <a:schemeClr val="dk1"/>
                </a:solidFill>
                <a:latin typeface="Calibri"/>
                <a:ea typeface="Calibri"/>
                <a:cs typeface="Calibri"/>
                <a:sym typeface="Calibri"/>
              </a:rPr>
              <a:t>! And there’s more CO2</a:t>
            </a:r>
            <a:endParaRPr sz="3600">
              <a:solidFill>
                <a:schemeClr val="dk1"/>
              </a:solidFill>
              <a:latin typeface="Calibri"/>
              <a:ea typeface="Calibri"/>
              <a:cs typeface="Calibri"/>
              <a:sym typeface="Calibri"/>
            </a:endParaRPr>
          </a:p>
        </p:txBody>
      </p:sp>
      <p:pic>
        <p:nvPicPr>
          <p:cNvPr id="176" name="Google Shape;176;p33" descr="TempvCO2.png"/>
          <p:cNvPicPr preferRelativeResize="0">
            <a:picLocks noGrp="1"/>
          </p:cNvPicPr>
          <p:nvPr>
            <p:ph type="body" idx="1"/>
          </p:nvPr>
        </p:nvPicPr>
        <p:blipFill rotWithShape="1">
          <a:blip r:embed="rId3">
            <a:alphaModFix/>
          </a:blip>
          <a:srcRect t="9806" b="9806"/>
          <a:stretch/>
        </p:blipFill>
        <p:spPr>
          <a:xfrm>
            <a:off x="84269" y="958690"/>
            <a:ext cx="9125675" cy="3985882"/>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Greenhouse Effect</a:t>
            </a:r>
            <a:endParaRPr/>
          </a:p>
        </p:txBody>
      </p:sp>
      <p:pic>
        <p:nvPicPr>
          <p:cNvPr id="182" name="Google Shape;182;p34" descr="GHEffect.png"/>
          <p:cNvPicPr preferRelativeResize="0">
            <a:picLocks noGrp="1"/>
          </p:cNvPicPr>
          <p:nvPr>
            <p:ph type="body" idx="1"/>
          </p:nvPr>
        </p:nvPicPr>
        <p:blipFill rotWithShape="1">
          <a:blip r:embed="rId3">
            <a:alphaModFix/>
          </a:blip>
          <a:srcRect t="555" b="555"/>
          <a:stretch/>
        </p:blipFill>
        <p:spPr>
          <a:xfrm>
            <a:off x="542550" y="1130800"/>
            <a:ext cx="8058900" cy="38601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5"/>
          <p:cNvSpPr txBox="1">
            <a:spLocks noGrp="1"/>
          </p:cNvSpPr>
          <p:nvPr>
            <p:ph type="body" idx="1"/>
          </p:nvPr>
        </p:nvSpPr>
        <p:spPr>
          <a:xfrm>
            <a:off x="5773604" y="1200150"/>
            <a:ext cx="2913196" cy="3394472"/>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None/>
            </a:pPr>
            <a:endParaRPr dirty="0"/>
          </a:p>
          <a:p>
            <a:pPr marL="342900" lvl="0" indent="-139700" algn="l" rtl="0">
              <a:spcBef>
                <a:spcPts val="640"/>
              </a:spcBef>
              <a:spcAft>
                <a:spcPts val="0"/>
              </a:spcAft>
              <a:buClr>
                <a:schemeClr val="dk1"/>
              </a:buClr>
              <a:buSzPts val="3200"/>
              <a:buNone/>
            </a:pPr>
            <a:endParaRPr dirty="0"/>
          </a:p>
          <a:p>
            <a:pPr marL="342900" lvl="0" indent="-139700" algn="l" rtl="0">
              <a:spcBef>
                <a:spcPts val="640"/>
              </a:spcBef>
              <a:spcAft>
                <a:spcPts val="0"/>
              </a:spcAft>
              <a:buClr>
                <a:schemeClr val="dk1"/>
              </a:buClr>
              <a:buSzPts val="3200"/>
              <a:buNone/>
            </a:pPr>
            <a:endParaRPr dirty="0"/>
          </a:p>
          <a:p>
            <a:pPr marL="342900" lvl="0" indent="-139700" algn="l" rtl="0">
              <a:spcBef>
                <a:spcPts val="640"/>
              </a:spcBef>
              <a:spcAft>
                <a:spcPts val="0"/>
              </a:spcAft>
              <a:buClr>
                <a:schemeClr val="dk1"/>
              </a:buClr>
              <a:buSzPts val="3200"/>
              <a:buNone/>
            </a:pPr>
            <a:endParaRPr dirty="0"/>
          </a:p>
          <a:p>
            <a:pPr marL="342900" lvl="0" indent="-139700" algn="l" rtl="0">
              <a:spcBef>
                <a:spcPts val="640"/>
              </a:spcBef>
              <a:spcAft>
                <a:spcPts val="0"/>
              </a:spcAft>
              <a:buClr>
                <a:schemeClr val="dk1"/>
              </a:buClr>
              <a:buSzPts val="3200"/>
              <a:buNone/>
            </a:pPr>
            <a:endParaRPr dirty="0"/>
          </a:p>
        </p:txBody>
      </p:sp>
      <p:pic>
        <p:nvPicPr>
          <p:cNvPr id="189" name="Google Shape;189;p35" descr="warming blanket.gif"/>
          <p:cNvPicPr preferRelativeResize="0"/>
          <p:nvPr/>
        </p:nvPicPr>
        <p:blipFill rotWithShape="1">
          <a:blip r:embed="rId3">
            <a:alphaModFix/>
          </a:blip>
          <a:srcRect/>
          <a:stretch/>
        </p:blipFill>
        <p:spPr>
          <a:xfrm>
            <a:off x="457200" y="102519"/>
            <a:ext cx="4068186" cy="4050585"/>
          </a:xfrm>
          <a:prstGeom prst="rect">
            <a:avLst/>
          </a:prstGeom>
          <a:noFill/>
          <a:ln>
            <a:noFill/>
          </a:ln>
        </p:spPr>
      </p:pic>
      <p:pic>
        <p:nvPicPr>
          <p:cNvPr id="190" name="Google Shape;190;p35" descr="dubai-uae-traffic-is-backed-up-on-al-maktoum-road-in-deira-traffic-in-dubai-during-morning_1908316.jpg"/>
          <p:cNvPicPr preferRelativeResize="0"/>
          <p:nvPr/>
        </p:nvPicPr>
        <p:blipFill rotWithShape="1">
          <a:blip r:embed="rId4">
            <a:alphaModFix/>
          </a:blip>
          <a:srcRect t="40081"/>
          <a:stretch/>
        </p:blipFill>
        <p:spPr>
          <a:xfrm>
            <a:off x="4920748" y="241802"/>
            <a:ext cx="3263275" cy="2199725"/>
          </a:xfrm>
          <a:prstGeom prst="rect">
            <a:avLst/>
          </a:prstGeom>
          <a:noFill/>
          <a:ln>
            <a:noFill/>
          </a:ln>
        </p:spPr>
      </p:pic>
      <p:pic>
        <p:nvPicPr>
          <p:cNvPr id="191" name="Google Shape;191;p35" descr="SmokeStacks.png"/>
          <p:cNvPicPr preferRelativeResize="0"/>
          <p:nvPr/>
        </p:nvPicPr>
        <p:blipFill rotWithShape="1">
          <a:blip r:embed="rId5">
            <a:alphaModFix/>
          </a:blip>
          <a:srcRect l="6759" t="3394" r="19472" b="24893"/>
          <a:stretch/>
        </p:blipFill>
        <p:spPr>
          <a:xfrm>
            <a:off x="5662737" y="2573660"/>
            <a:ext cx="3193025" cy="2346125"/>
          </a:xfrm>
          <a:prstGeom prst="rect">
            <a:avLst/>
          </a:prstGeom>
          <a:noFill/>
          <a:ln>
            <a:noFill/>
          </a:ln>
        </p:spPr>
      </p:pic>
      <p:sp>
        <p:nvSpPr>
          <p:cNvPr id="192" name="Google Shape;192;p35"/>
          <p:cNvSpPr txBox="1"/>
          <p:nvPr/>
        </p:nvSpPr>
        <p:spPr>
          <a:xfrm>
            <a:off x="457200" y="4317623"/>
            <a:ext cx="5475514"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b="1" u="sng">
                <a:solidFill>
                  <a:schemeClr val="hlink"/>
                </a:solidFill>
                <a:latin typeface="Calibri"/>
                <a:ea typeface="Calibri"/>
                <a:cs typeface="Calibri"/>
                <a:sym typeface="Calibri"/>
                <a:hlinkClick r:id="rId6"/>
              </a:rPr>
              <a:t>What's really warming the world?</a:t>
            </a:r>
            <a:endParaRPr sz="280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8105" y="205978"/>
            <a:ext cx="3058695" cy="4299180"/>
          </a:xfrm>
        </p:spPr>
        <p:txBody>
          <a:bodyPr/>
          <a:lstStyle/>
          <a:p>
            <a:r>
              <a:rPr lang="en-US" sz="2800" dirty="0" smtClean="0"/>
              <a:t>These two NOAA images show how much more the earth warmed between 2000 and 2020</a:t>
            </a:r>
            <a:endParaRPr lang="en-US" sz="2800" dirty="0"/>
          </a:p>
        </p:txBody>
      </p:sp>
      <p:pic>
        <p:nvPicPr>
          <p:cNvPr id="4" name="Picture 3" descr="Jul20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74" y="-187158"/>
            <a:ext cx="4231213" cy="2896464"/>
          </a:xfrm>
          <a:prstGeom prst="rect">
            <a:avLst/>
          </a:prstGeom>
        </p:spPr>
      </p:pic>
      <p:pic>
        <p:nvPicPr>
          <p:cNvPr id="5" name="Picture 4" descr="July2020.png"/>
          <p:cNvPicPr>
            <a:picLocks noChangeAspect="1"/>
          </p:cNvPicPr>
          <p:nvPr/>
        </p:nvPicPr>
        <p:blipFill rotWithShape="1">
          <a:blip r:embed="rId3">
            <a:extLst>
              <a:ext uri="{28A0092B-C50C-407E-A947-70E740481C1C}">
                <a14:useLocalDpi xmlns:a14="http://schemas.microsoft.com/office/drawing/2010/main" val="0"/>
              </a:ext>
            </a:extLst>
          </a:blip>
          <a:srcRect b="19112"/>
          <a:stretch/>
        </p:blipFill>
        <p:spPr>
          <a:xfrm>
            <a:off x="721895" y="2553368"/>
            <a:ext cx="4275558" cy="2329540"/>
          </a:xfrm>
          <a:prstGeom prst="rect">
            <a:avLst/>
          </a:prstGeom>
        </p:spPr>
      </p:pic>
      <p:pic>
        <p:nvPicPr>
          <p:cNvPr id="6" name="Picture 5" descr="scal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836" y="2149976"/>
            <a:ext cx="3925637" cy="673100"/>
          </a:xfrm>
          <a:prstGeom prst="rect">
            <a:avLst/>
          </a:prstGeom>
        </p:spPr>
      </p:pic>
    </p:spTree>
    <p:extLst>
      <p:ext uri="{BB962C8B-B14F-4D97-AF65-F5344CB8AC3E}">
        <p14:creationId xmlns:p14="http://schemas.microsoft.com/office/powerpoint/2010/main" val="29124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3" name="Picture 2" descr="Screen Shot 2020-01-14 at 10.16.2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442" y="0"/>
            <a:ext cx="7351108" cy="5143500"/>
          </a:xfrm>
          <a:prstGeom prst="rect">
            <a:avLst/>
          </a:prstGeom>
        </p:spPr>
      </p:pic>
      <p:pic>
        <p:nvPicPr>
          <p:cNvPr id="2" name="Picture 1" descr="Screen Shot 2020-09-05 at 3.27.5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790508" cy="5143500"/>
          </a:xfrm>
          <a:prstGeom prst="rect">
            <a:avLst/>
          </a:prstGeom>
        </p:spPr>
      </p:pic>
    </p:spTree>
    <p:extLst>
      <p:ext uri="{BB962C8B-B14F-4D97-AF65-F5344CB8AC3E}">
        <p14:creationId xmlns:p14="http://schemas.microsoft.com/office/powerpoint/2010/main" val="6411728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Screen Shot 2020-09-05 at 3.27.3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05" y="0"/>
            <a:ext cx="8497491" cy="5143500"/>
          </a:xfrm>
          <a:prstGeom prst="rect">
            <a:avLst/>
          </a:prstGeom>
        </p:spPr>
      </p:pic>
    </p:spTree>
    <p:extLst>
      <p:ext uri="{BB962C8B-B14F-4D97-AF65-F5344CB8AC3E}">
        <p14:creationId xmlns:p14="http://schemas.microsoft.com/office/powerpoint/2010/main" val="1026821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 name="Picture 1" descr="Screen Shot 2020-09-05 at 3.28.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95" y="0"/>
            <a:ext cx="8318824" cy="5143500"/>
          </a:xfrm>
          <a:prstGeom prst="rect">
            <a:avLst/>
          </a:prstGeom>
        </p:spPr>
      </p:pic>
    </p:spTree>
    <p:extLst>
      <p:ext uri="{BB962C8B-B14F-4D97-AF65-F5344CB8AC3E}">
        <p14:creationId xmlns:p14="http://schemas.microsoft.com/office/powerpoint/2010/main" val="28278333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9"/>
          <p:cNvSpPr txBox="1">
            <a:spLocks noGrp="1"/>
          </p:cNvSpPr>
          <p:nvPr>
            <p:ph type="title"/>
          </p:nvPr>
        </p:nvSpPr>
        <p:spPr>
          <a:xfrm>
            <a:off x="457200" y="205979"/>
            <a:ext cx="8229600" cy="34170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r>
              <a:rPr lang="en" sz="3959"/>
              <a:t>Climate Change has many effects</a:t>
            </a:r>
            <a:endParaRPr sz="3959"/>
          </a:p>
        </p:txBody>
      </p:sp>
      <p:pic>
        <p:nvPicPr>
          <p:cNvPr id="218" name="Google Shape;218;p39" descr="10-other-climate-effects-EPA.png"/>
          <p:cNvPicPr preferRelativeResize="0">
            <a:picLocks noGrp="1"/>
          </p:cNvPicPr>
          <p:nvPr>
            <p:ph type="body" idx="1"/>
          </p:nvPr>
        </p:nvPicPr>
        <p:blipFill rotWithShape="1">
          <a:blip r:embed="rId3">
            <a:alphaModFix/>
          </a:blip>
          <a:srcRect t="7820" b="7819"/>
          <a:stretch/>
        </p:blipFill>
        <p:spPr>
          <a:xfrm>
            <a:off x="95554" y="695475"/>
            <a:ext cx="8952900" cy="39279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0"/>
          <p:cNvSpPr txBox="1">
            <a:spLocks noGrp="1"/>
          </p:cNvSpPr>
          <p:nvPr>
            <p:ph type="body" idx="1"/>
          </p:nvPr>
        </p:nvSpPr>
        <p:spPr>
          <a:xfrm>
            <a:off x="143395" y="462643"/>
            <a:ext cx="8849528" cy="4131980"/>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Clr>
                <a:schemeClr val="dk1"/>
              </a:buClr>
              <a:buSzPts val="3200"/>
              <a:buNone/>
            </a:pPr>
            <a:r>
              <a:rPr lang="en"/>
              <a:t>	</a:t>
            </a:r>
            <a:r>
              <a:rPr lang="en" sz="4000" u="sng"/>
              <a:t>Do a few degrees matter?</a:t>
            </a:r>
            <a:endParaRPr u="sng"/>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Absolutely !</a:t>
            </a:r>
            <a:endParaRPr/>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 we already see drastic effects with only</a:t>
            </a:r>
            <a:endParaRPr/>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1 deg C = 1.8 deg F   change</a:t>
            </a:r>
            <a:endParaRPr>
              <a:solidFill>
                <a:schemeClr val="dk2"/>
              </a:solidFill>
              <a:latin typeface="Trebuchet MS"/>
              <a:ea typeface="Trebuchet MS"/>
              <a:cs typeface="Trebuchet MS"/>
              <a:sym typeface="Trebuchet MS"/>
            </a:endParaRPr>
          </a:p>
          <a:p>
            <a:pPr marL="342900" lvl="0" indent="-342900" algn="l" rtl="0">
              <a:spcBef>
                <a:spcPts val="400"/>
              </a:spcBef>
              <a:spcAft>
                <a:spcPts val="0"/>
              </a:spcAft>
              <a:buClr>
                <a:schemeClr val="dk2"/>
              </a:buClr>
              <a:buSzPts val="2000"/>
              <a:buNone/>
            </a:pPr>
            <a:r>
              <a:rPr lang="en" sz="2000">
                <a:solidFill>
                  <a:schemeClr val="dk2"/>
                </a:solidFill>
                <a:latin typeface="Trebuchet MS"/>
                <a:ea typeface="Trebuchet MS"/>
                <a:cs typeface="Trebuchet MS"/>
                <a:sym typeface="Trebuchet MS"/>
              </a:rPr>
              <a:t>		</a:t>
            </a:r>
            <a:endParaRPr/>
          </a:p>
          <a:p>
            <a:pPr marL="342900" lvl="0" indent="-342900" algn="l" rtl="0">
              <a:spcBef>
                <a:spcPts val="640"/>
              </a:spcBef>
              <a:spcAft>
                <a:spcPts val="0"/>
              </a:spcAft>
              <a:buClr>
                <a:schemeClr val="dk2"/>
              </a:buClr>
              <a:buSzPts val="3200"/>
              <a:buNone/>
            </a:pPr>
            <a:r>
              <a:rPr lang="en">
                <a:solidFill>
                  <a:schemeClr val="dk2"/>
                </a:solidFill>
                <a:latin typeface="Trebuchet MS"/>
                <a:ea typeface="Trebuchet MS"/>
                <a:cs typeface="Trebuchet MS"/>
                <a:sym typeface="Trebuchet MS"/>
              </a:rPr>
              <a:t>  New IPCC Report says even 1.5 deg C  is a problem but 2 deg C is MUCH WORSE</a:t>
            </a:r>
            <a:endParaRPr>
              <a:solidFill>
                <a:schemeClr val="dk2"/>
              </a:solidFill>
              <a:latin typeface="Trebuchet MS"/>
              <a:ea typeface="Trebuchet MS"/>
              <a:cs typeface="Trebuchet MS"/>
              <a:sym typeface="Trebuchet MS"/>
            </a:endParaRPr>
          </a:p>
          <a:p>
            <a:pPr marL="0" lvl="0" indent="0" algn="l" rtl="0">
              <a:spcBef>
                <a:spcPts val="640"/>
              </a:spcBef>
              <a:spcAft>
                <a:spcPts val="0"/>
              </a:spcAft>
              <a:buClr>
                <a:schemeClr val="dk1"/>
              </a:buClr>
              <a:buSzPts val="3200"/>
              <a:buNone/>
            </a:pPr>
            <a:r>
              <a:rPr lang="en"/>
              <a:t>	</a:t>
            </a:r>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4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880"/>
              <a:buFont typeface="Calibri"/>
              <a:buNone/>
            </a:pPr>
            <a:r>
              <a:rPr lang="en" sz="2880"/>
              <a:t>IPCC 2018 Summary</a:t>
            </a:r>
            <a:br>
              <a:rPr lang="en" sz="2880"/>
            </a:br>
            <a:r>
              <a:rPr lang="en" sz="2880"/>
              <a:t>Intergovernmental Panel on Climate Change(U.N.)</a:t>
            </a:r>
            <a:endParaRPr sz="2880"/>
          </a:p>
        </p:txBody>
      </p:sp>
      <p:pic>
        <p:nvPicPr>
          <p:cNvPr id="229" name="Google Shape;229;p41" descr="IPCC.png"/>
          <p:cNvPicPr preferRelativeResize="0">
            <a:picLocks noGrp="1"/>
          </p:cNvPicPr>
          <p:nvPr>
            <p:ph type="body" idx="1"/>
          </p:nvPr>
        </p:nvPicPr>
        <p:blipFill rotWithShape="1">
          <a:blip r:embed="rId3">
            <a:alphaModFix/>
          </a:blip>
          <a:srcRect t="12638" b="12637"/>
          <a:stretch/>
        </p:blipFill>
        <p:spPr>
          <a:xfrm>
            <a:off x="223953" y="1200149"/>
            <a:ext cx="8799338" cy="362947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2" descr="4thCal.png"/>
          <p:cNvPicPr preferRelativeResize="0"/>
          <p:nvPr/>
        </p:nvPicPr>
        <p:blipFill rotWithShape="1">
          <a:blip r:embed="rId3">
            <a:alphaModFix/>
          </a:blip>
          <a:srcRect/>
          <a:stretch/>
        </p:blipFill>
        <p:spPr>
          <a:xfrm>
            <a:off x="358851" y="0"/>
            <a:ext cx="7549474" cy="4979327"/>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3"/>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4800"/>
              <a:buChar char="•"/>
            </a:pPr>
            <a:r>
              <a:rPr lang="en" sz="4800"/>
              <a:t>But it’s NOT  GAME OVER</a:t>
            </a:r>
            <a:endParaRPr/>
          </a:p>
          <a:p>
            <a:pPr marL="342900" lvl="0" indent="-38100" algn="l" rtl="0">
              <a:spcBef>
                <a:spcPts val="960"/>
              </a:spcBef>
              <a:spcAft>
                <a:spcPts val="0"/>
              </a:spcAft>
              <a:buClr>
                <a:schemeClr val="dk1"/>
              </a:buClr>
              <a:buSzPts val="4800"/>
              <a:buNone/>
            </a:pPr>
            <a:endParaRPr sz="4800"/>
          </a:p>
          <a:p>
            <a:pPr marL="342900" lvl="0" indent="-342900" algn="l" rtl="0">
              <a:spcBef>
                <a:spcPts val="960"/>
              </a:spcBef>
              <a:spcAft>
                <a:spcPts val="0"/>
              </a:spcAft>
              <a:buClr>
                <a:schemeClr val="dk1"/>
              </a:buClr>
              <a:buSzPts val="4800"/>
              <a:buChar char="•"/>
            </a:pPr>
            <a:r>
              <a:rPr lang="en" sz="4800"/>
              <a:t>It’s    GAME ON</a:t>
            </a:r>
            <a:endParaRPr sz="480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4"/>
          <p:cNvSpPr txBox="1"/>
          <p:nvPr/>
        </p:nvSpPr>
        <p:spPr>
          <a:xfrm>
            <a:off x="6911473" y="493058"/>
            <a:ext cx="1938421" cy="41725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dirty="0">
                <a:solidFill>
                  <a:schemeClr val="dk1"/>
                </a:solidFill>
                <a:latin typeface="Calibri"/>
                <a:ea typeface="Calibri"/>
                <a:cs typeface="Calibri"/>
                <a:sym typeface="Calibri"/>
              </a:rPr>
              <a:t>Ice is melting everywhere and sea level is rising.</a:t>
            </a: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dirty="0" smtClean="0">
                <a:solidFill>
                  <a:schemeClr val="dk1"/>
                </a:solidFill>
                <a:latin typeface="Calibri"/>
                <a:ea typeface="Calibri"/>
                <a:cs typeface="Calibri"/>
                <a:sym typeface="Calibri"/>
              </a:rPr>
              <a:t>Muir Glacier Alaska 1941-2004</a:t>
            </a:r>
          </a:p>
          <a:p>
            <a:pPr marL="0" marR="0" lvl="0" indent="0" algn="l" rtl="0">
              <a:spcBef>
                <a:spcPts val="0"/>
              </a:spcBef>
              <a:spcAft>
                <a:spcPts val="0"/>
              </a:spcAft>
              <a:buNone/>
            </a:pPr>
            <a:r>
              <a:rPr lang="en-US" sz="1800" dirty="0" smtClean="0">
                <a:solidFill>
                  <a:schemeClr val="dk1"/>
                </a:solidFill>
                <a:latin typeface="Calibri"/>
                <a:ea typeface="Calibri"/>
                <a:cs typeface="Calibri"/>
                <a:sym typeface="Calibri"/>
              </a:rPr>
              <a:t>Link to live comparison</a:t>
            </a:r>
          </a:p>
          <a:p>
            <a:r>
              <a:rPr lang="en-US" sz="1100" u="sng" dirty="0">
                <a:hlinkClick r:id="rId3"/>
              </a:rPr>
              <a:t>https://climate.nasa.gov/images-of-change?id=376#376-muir-glacier-melt-alaska</a:t>
            </a:r>
            <a:endParaRPr lang="en-US" sz="1100"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p:txBody>
      </p:sp>
      <p:pic>
        <p:nvPicPr>
          <p:cNvPr id="2" name="Picture 1" descr="Screen Shot 2020-09-05 at 3.08.0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6409"/>
            <a:ext cx="6751053" cy="423917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2" name="Google Shape;252;p45" descr="Screen Shot 2019-02-10 at 6.56.52 AM.png"/>
          <p:cNvPicPr preferRelativeResize="0"/>
          <p:nvPr/>
        </p:nvPicPr>
        <p:blipFill rotWithShape="1">
          <a:blip r:embed="rId3">
            <a:alphaModFix/>
          </a:blip>
          <a:srcRect/>
          <a:stretch/>
        </p:blipFill>
        <p:spPr>
          <a:xfrm>
            <a:off x="1000475" y="1200146"/>
            <a:ext cx="6857999" cy="3911653"/>
          </a:xfrm>
          <a:prstGeom prst="rect">
            <a:avLst/>
          </a:prstGeom>
          <a:noFill/>
          <a:ln>
            <a:noFill/>
          </a:ln>
        </p:spPr>
      </p:pic>
      <p:sp>
        <p:nvSpPr>
          <p:cNvPr id="253" name="Google Shape;253;p45"/>
          <p:cNvSpPr/>
          <p:nvPr/>
        </p:nvSpPr>
        <p:spPr>
          <a:xfrm>
            <a:off x="460375" y="122275"/>
            <a:ext cx="8226300" cy="1169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400" b="1">
                <a:solidFill>
                  <a:schemeClr val="dk1"/>
                </a:solidFill>
                <a:latin typeface="Calibri"/>
                <a:ea typeface="Calibri"/>
                <a:cs typeface="Calibri"/>
                <a:sym typeface="Calibri"/>
              </a:rPr>
              <a:t>Greenland and Antarctica</a:t>
            </a:r>
            <a:endParaRPr sz="2400" b="1"/>
          </a:p>
          <a:p>
            <a:pPr marL="0" marR="0" lvl="0" indent="0" algn="ctr" rtl="0">
              <a:spcBef>
                <a:spcPts val="0"/>
              </a:spcBef>
              <a:spcAft>
                <a:spcPts val="0"/>
              </a:spcAft>
              <a:buNone/>
            </a:pPr>
            <a:r>
              <a:rPr lang="en" sz="2400">
                <a:solidFill>
                  <a:schemeClr val="dk1"/>
                </a:solidFill>
                <a:latin typeface="Calibri"/>
                <a:ea typeface="Calibri"/>
                <a:cs typeface="Calibri"/>
                <a:sym typeface="Calibri"/>
              </a:rPr>
              <a:t> Ice loss </a:t>
            </a:r>
            <a:r>
              <a:rPr lang="en" sz="2400" b="1">
                <a:solidFill>
                  <a:srgbClr val="953734"/>
                </a:solidFill>
                <a:latin typeface="Calibri"/>
                <a:ea typeface="Calibri"/>
                <a:cs typeface="Calibri"/>
                <a:sym typeface="Calibri"/>
              </a:rPr>
              <a:t>doubled</a:t>
            </a:r>
            <a:r>
              <a:rPr lang="en" sz="2400">
                <a:solidFill>
                  <a:schemeClr val="dk1"/>
                </a:solidFill>
                <a:latin typeface="Calibri"/>
                <a:ea typeface="Calibri"/>
                <a:cs typeface="Calibri"/>
                <a:sym typeface="Calibri"/>
              </a:rPr>
              <a:t> in Greenland and </a:t>
            </a:r>
            <a:r>
              <a:rPr lang="en" sz="2400" b="1">
                <a:solidFill>
                  <a:srgbClr val="953734"/>
                </a:solidFill>
                <a:latin typeface="Calibri"/>
                <a:ea typeface="Calibri"/>
                <a:cs typeface="Calibri"/>
                <a:sym typeface="Calibri"/>
              </a:rPr>
              <a:t>tripled</a:t>
            </a:r>
            <a:r>
              <a:rPr lang="en" sz="2400">
                <a:solidFill>
                  <a:schemeClr val="dk1"/>
                </a:solidFill>
                <a:latin typeface="Calibri"/>
                <a:ea typeface="Calibri"/>
                <a:cs typeface="Calibri"/>
                <a:sym typeface="Calibri"/>
              </a:rPr>
              <a:t> in the West Antarctic between 2009 to 2014.</a:t>
            </a:r>
            <a:endParaRPr sz="240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What to reduce or avoid</a:t>
            </a:r>
            <a:endParaRPr/>
          </a:p>
        </p:txBody>
      </p:sp>
      <p:pic>
        <p:nvPicPr>
          <p:cNvPr id="260" name="Google Shape;260;p46" descr="BigBox.png"/>
          <p:cNvPicPr preferRelativeResize="0"/>
          <p:nvPr/>
        </p:nvPicPr>
        <p:blipFill rotWithShape="1">
          <a:blip r:embed="rId3">
            <a:alphaModFix/>
          </a:blip>
          <a:srcRect/>
          <a:stretch/>
        </p:blipFill>
        <p:spPr>
          <a:xfrm>
            <a:off x="1301602" y="2990774"/>
            <a:ext cx="2832022" cy="1636029"/>
          </a:xfrm>
          <a:prstGeom prst="rect">
            <a:avLst/>
          </a:prstGeom>
          <a:noFill/>
          <a:ln>
            <a:noFill/>
          </a:ln>
        </p:spPr>
      </p:pic>
      <p:pic>
        <p:nvPicPr>
          <p:cNvPr id="261" name="Google Shape;261;p46" descr="dubai-uae-traffic-is-backed-up-on-al-maktoum-road-in-deira-traffic-in-dubai-during-morning_1908316.jpg"/>
          <p:cNvPicPr preferRelativeResize="0"/>
          <p:nvPr/>
        </p:nvPicPr>
        <p:blipFill rotWithShape="1">
          <a:blip r:embed="rId4">
            <a:alphaModFix/>
          </a:blip>
          <a:srcRect t="55970" r="28865"/>
          <a:stretch/>
        </p:blipFill>
        <p:spPr>
          <a:xfrm>
            <a:off x="4538395" y="1011004"/>
            <a:ext cx="2079661" cy="1448122"/>
          </a:xfrm>
          <a:prstGeom prst="rect">
            <a:avLst/>
          </a:prstGeom>
          <a:noFill/>
          <a:ln>
            <a:noFill/>
          </a:ln>
        </p:spPr>
      </p:pic>
      <p:pic>
        <p:nvPicPr>
          <p:cNvPr id="262" name="Google Shape;262;p46" descr="beef3.pdf"/>
          <p:cNvPicPr preferRelativeResize="0"/>
          <p:nvPr/>
        </p:nvPicPr>
        <p:blipFill rotWithShape="1">
          <a:blip r:embed="rId5">
            <a:alphaModFix/>
          </a:blip>
          <a:srcRect/>
          <a:stretch/>
        </p:blipFill>
        <p:spPr>
          <a:xfrm>
            <a:off x="1019583" y="799309"/>
            <a:ext cx="2191465" cy="2191465"/>
          </a:xfrm>
          <a:prstGeom prst="rect">
            <a:avLst/>
          </a:prstGeom>
          <a:noFill/>
          <a:ln>
            <a:noFill/>
          </a:ln>
        </p:spPr>
      </p:pic>
      <p:pic>
        <p:nvPicPr>
          <p:cNvPr id="263" name="Google Shape;263;p46" descr="oil3.png"/>
          <p:cNvPicPr preferRelativeResize="0"/>
          <p:nvPr/>
        </p:nvPicPr>
        <p:blipFill rotWithShape="1">
          <a:blip r:embed="rId6">
            <a:alphaModFix/>
          </a:blip>
          <a:srcRect/>
          <a:stretch/>
        </p:blipFill>
        <p:spPr>
          <a:xfrm>
            <a:off x="5937473" y="2667340"/>
            <a:ext cx="1830889" cy="2152725"/>
          </a:xfrm>
          <a:prstGeom prst="rect">
            <a:avLst/>
          </a:prstGeom>
          <a:noFill/>
          <a:ln>
            <a:noFill/>
          </a:ln>
        </p:spPr>
      </p:pic>
      <p:pic>
        <p:nvPicPr>
          <p:cNvPr id="264" name="Google Shape;264;p46"/>
          <p:cNvPicPr preferRelativeResize="0"/>
          <p:nvPr/>
        </p:nvPicPr>
        <p:blipFill rotWithShape="1">
          <a:blip r:embed="rId7">
            <a:alphaModFix/>
          </a:blip>
          <a:srcRect/>
          <a:stretch/>
        </p:blipFill>
        <p:spPr>
          <a:xfrm>
            <a:off x="100026" y="105833"/>
            <a:ext cx="9156863" cy="4919049"/>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2-13 at 8.44.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656953"/>
          </a:xfrm>
          <a:prstGeom prst="rect">
            <a:avLst/>
          </a:prstGeom>
        </p:spPr>
      </p:pic>
    </p:spTree>
    <p:extLst>
      <p:ext uri="{BB962C8B-B14F-4D97-AF65-F5344CB8AC3E}">
        <p14:creationId xmlns:p14="http://schemas.microsoft.com/office/powerpoint/2010/main" val="31253857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7"/>
          <p:cNvSpPr txBox="1">
            <a:spLocks noGrp="1"/>
          </p:cNvSpPr>
          <p:nvPr>
            <p:ph type="body" idx="1"/>
          </p:nvPr>
        </p:nvSpPr>
        <p:spPr>
          <a:xfrm>
            <a:off x="6249167" y="946150"/>
            <a:ext cx="2454434" cy="3940799"/>
          </a:xfrm>
          <a:prstGeom prst="rect">
            <a:avLst/>
          </a:prstGeom>
          <a:noFill/>
          <a:ln>
            <a:noFill/>
          </a:ln>
        </p:spPr>
        <p:txBody>
          <a:bodyPr spcFirstLastPara="1" wrap="square" lIns="91425" tIns="91425" rIns="91425" bIns="91425" anchor="t" anchorCtr="0">
            <a:noAutofit/>
          </a:bodyPr>
          <a:lstStyle/>
          <a:p>
            <a:pPr marL="342900" lvl="0" indent="-342900" algn="l" rtl="0">
              <a:spcBef>
                <a:spcPts val="0"/>
              </a:spcBef>
              <a:spcAft>
                <a:spcPts val="0"/>
              </a:spcAft>
              <a:buClr>
                <a:schemeClr val="dk1"/>
              </a:buClr>
              <a:buSzPts val="2200"/>
              <a:buNone/>
            </a:pPr>
            <a:r>
              <a:rPr lang="en" sz="2200"/>
              <a:t>      Human made carbon dioxide is being absorbed by the oceans making them approx. 30% more acidic so far</a:t>
            </a:r>
            <a:endParaRPr/>
          </a:p>
        </p:txBody>
      </p:sp>
      <p:sp>
        <p:nvSpPr>
          <p:cNvPr id="270" name="Google Shape;270;p47"/>
          <p:cNvSpPr txBox="1">
            <a:spLocks noGrp="1"/>
          </p:cNvSpPr>
          <p:nvPr>
            <p:ph type="title"/>
          </p:nvPr>
        </p:nvSpPr>
        <p:spPr>
          <a:xfrm>
            <a:off x="553651" y="134550"/>
            <a:ext cx="7748999" cy="591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hlink"/>
              </a:buClr>
              <a:buSzPts val="3000"/>
              <a:buFont typeface="Calibri"/>
              <a:buNone/>
            </a:pPr>
            <a:r>
              <a:rPr lang="en" sz="3000" u="sng">
                <a:solidFill>
                  <a:schemeClr val="hlink"/>
                </a:solidFill>
                <a:hlinkClick r:id="rId3"/>
              </a:rPr>
              <a:t>Ocean Acidification</a:t>
            </a:r>
            <a:endParaRPr sz="1400"/>
          </a:p>
        </p:txBody>
      </p:sp>
      <p:pic>
        <p:nvPicPr>
          <p:cNvPr id="271" name="Google Shape;271;p47"/>
          <p:cNvPicPr preferRelativeResize="0"/>
          <p:nvPr/>
        </p:nvPicPr>
        <p:blipFill rotWithShape="1">
          <a:blip r:embed="rId4">
            <a:alphaModFix/>
          </a:blip>
          <a:srcRect/>
          <a:stretch/>
        </p:blipFill>
        <p:spPr>
          <a:xfrm>
            <a:off x="0" y="1016275"/>
            <a:ext cx="6629400" cy="4086225"/>
          </a:xfrm>
          <a:prstGeom prst="rect">
            <a:avLst/>
          </a:prstGeom>
          <a:noFill/>
          <a:ln>
            <a:noFill/>
          </a:ln>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8"/>
          <p:cNvSpPr txBox="1">
            <a:spLocks noGrp="1"/>
          </p:cNvSpPr>
          <p:nvPr>
            <p:ph type="title"/>
          </p:nvPr>
        </p:nvSpPr>
        <p:spPr>
          <a:xfrm>
            <a:off x="311701" y="445025"/>
            <a:ext cx="8520599" cy="57269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3959"/>
              <a:buFont typeface="Calibri"/>
              <a:buNone/>
            </a:pPr>
            <a:r>
              <a:rPr lang="en" sz="3959"/>
              <a:t>Methane levels for the past 2000 yrs</a:t>
            </a:r>
            <a:endParaRPr sz="3959"/>
          </a:p>
        </p:txBody>
      </p:sp>
      <p:sp>
        <p:nvSpPr>
          <p:cNvPr id="277" name="Google Shape;277;p48"/>
          <p:cNvSpPr txBox="1">
            <a:spLocks noGrp="1"/>
          </p:cNvSpPr>
          <p:nvPr>
            <p:ph type="body" idx="1"/>
          </p:nvPr>
        </p:nvSpPr>
        <p:spPr>
          <a:xfrm>
            <a:off x="311701" y="1152475"/>
            <a:ext cx="8520599" cy="3416400"/>
          </a:xfrm>
          <a:prstGeom prst="rect">
            <a:avLst/>
          </a:prstGeom>
          <a:noFill/>
          <a:ln>
            <a:noFill/>
          </a:ln>
        </p:spPr>
        <p:txBody>
          <a:bodyPr spcFirstLastPara="1" wrap="square" lIns="91425" tIns="91425" rIns="91425" bIns="91425" anchor="t" anchorCtr="0">
            <a:noAutofit/>
          </a:bodyPr>
          <a:lstStyle/>
          <a:p>
            <a:pPr marL="342900" lvl="0" indent="-139700" algn="l" rtl="0">
              <a:spcBef>
                <a:spcPts val="0"/>
              </a:spcBef>
              <a:spcAft>
                <a:spcPts val="0"/>
              </a:spcAft>
              <a:buClr>
                <a:schemeClr val="dk1"/>
              </a:buClr>
              <a:buSzPts val="3200"/>
              <a:buNone/>
            </a:pPr>
            <a:endParaRPr/>
          </a:p>
        </p:txBody>
      </p:sp>
      <p:pic>
        <p:nvPicPr>
          <p:cNvPr id="278" name="Google Shape;278;p48" descr="Methane2.png"/>
          <p:cNvPicPr preferRelativeResize="0"/>
          <p:nvPr/>
        </p:nvPicPr>
        <p:blipFill rotWithShape="1">
          <a:blip r:embed="rId3">
            <a:alphaModFix/>
          </a:blip>
          <a:srcRect t="8927" b="8928"/>
          <a:stretch/>
        </p:blipFill>
        <p:spPr>
          <a:xfrm>
            <a:off x="311701" y="1174403"/>
            <a:ext cx="8229600" cy="3394472"/>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9"/>
          <p:cNvSpPr txBox="1">
            <a:spLocks noGrp="1"/>
          </p:cNvSpPr>
          <p:nvPr>
            <p:ph type="body" idx="1"/>
          </p:nvPr>
        </p:nvSpPr>
        <p:spPr>
          <a:xfrm>
            <a:off x="5169075" y="870250"/>
            <a:ext cx="3778200" cy="384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Arial"/>
                <a:ea typeface="Arial"/>
                <a:cs typeface="Arial"/>
                <a:sym typeface="Arial"/>
              </a:rPr>
              <a:t>Changing your diet a little will help the planet a lot. Cows produce loads of methane - a super powerful greenhouse gas. </a:t>
            </a:r>
            <a:endParaRPr sz="2000">
              <a:latin typeface="Arial"/>
              <a:ea typeface="Arial"/>
              <a:cs typeface="Arial"/>
              <a:sym typeface="Arial"/>
            </a:endParaRPr>
          </a:p>
          <a:p>
            <a:pPr marL="0" lvl="0" indent="0" algn="l" rtl="0">
              <a:spcBef>
                <a:spcPts val="0"/>
              </a:spcBef>
              <a:spcAft>
                <a:spcPts val="0"/>
              </a:spcAft>
              <a:buNone/>
            </a:pPr>
            <a:r>
              <a:rPr lang="en" sz="2000">
                <a:latin typeface="Arial"/>
                <a:ea typeface="Arial"/>
                <a:cs typeface="Arial"/>
                <a:sym typeface="Arial"/>
              </a:rPr>
              <a:t>Beef production also uses more water and needs more land.</a:t>
            </a:r>
            <a:endParaRPr sz="2000">
              <a:latin typeface="Arial"/>
              <a:ea typeface="Arial"/>
              <a:cs typeface="Arial"/>
              <a:sym typeface="Arial"/>
            </a:endParaRPr>
          </a:p>
          <a:p>
            <a:pPr marL="0" lvl="0" indent="0" algn="l" rtl="0">
              <a:spcBef>
                <a:spcPts val="0"/>
              </a:spcBef>
              <a:spcAft>
                <a:spcPts val="0"/>
              </a:spcAft>
              <a:buNone/>
            </a:pPr>
            <a:r>
              <a:rPr lang="en" sz="2000">
                <a:latin typeface="Arial"/>
                <a:ea typeface="Arial"/>
                <a:cs typeface="Arial"/>
                <a:sym typeface="Arial"/>
              </a:rPr>
              <a:t>Changing to smaller amounts of meat (preferably chicken) and lots of veg is also better for your health.</a:t>
            </a:r>
            <a:endParaRPr sz="2000">
              <a:latin typeface="Arial"/>
              <a:ea typeface="Arial"/>
              <a:cs typeface="Arial"/>
              <a:sym typeface="Arial"/>
            </a:endParaRPr>
          </a:p>
          <a:p>
            <a:pPr marL="342900" lvl="0" indent="0" algn="l" rtl="0">
              <a:spcBef>
                <a:spcPts val="0"/>
              </a:spcBef>
              <a:spcAft>
                <a:spcPts val="0"/>
              </a:spcAft>
              <a:buNone/>
            </a:pPr>
            <a:endParaRPr sz="1600">
              <a:latin typeface="Cambria"/>
              <a:ea typeface="Cambria"/>
              <a:cs typeface="Cambria"/>
              <a:sym typeface="Cambria"/>
            </a:endParaRPr>
          </a:p>
        </p:txBody>
      </p:sp>
      <p:pic>
        <p:nvPicPr>
          <p:cNvPr id="284" name="Google Shape;284;p49"/>
          <p:cNvPicPr preferRelativeResize="0"/>
          <p:nvPr/>
        </p:nvPicPr>
        <p:blipFill>
          <a:blip r:embed="rId3">
            <a:alphaModFix/>
          </a:blip>
          <a:stretch>
            <a:fillRect/>
          </a:stretch>
        </p:blipFill>
        <p:spPr>
          <a:xfrm>
            <a:off x="175575" y="870250"/>
            <a:ext cx="4912400" cy="2628575"/>
          </a:xfrm>
          <a:prstGeom prst="rect">
            <a:avLst/>
          </a:prstGeom>
          <a:noFill/>
          <a:ln>
            <a:noFill/>
          </a:ln>
        </p:spPr>
      </p:pic>
      <p:sp>
        <p:nvSpPr>
          <p:cNvPr id="285" name="Google Shape;285;p49"/>
          <p:cNvSpPr txBox="1"/>
          <p:nvPr/>
        </p:nvSpPr>
        <p:spPr>
          <a:xfrm>
            <a:off x="846250" y="256150"/>
            <a:ext cx="7463700" cy="61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Calibri"/>
                <a:ea typeface="Calibri"/>
                <a:cs typeface="Calibri"/>
                <a:sym typeface="Calibri"/>
              </a:rPr>
              <a:t>MEAT - especially BEEF - is a HUGE PROBLEM</a:t>
            </a:r>
            <a:endParaRPr sz="3000">
              <a:latin typeface="Calibri"/>
              <a:ea typeface="Calibri"/>
              <a:cs typeface="Calibri"/>
              <a:sym typeface="Calibri"/>
            </a:endParaRPr>
          </a:p>
        </p:txBody>
      </p:sp>
      <p:sp>
        <p:nvSpPr>
          <p:cNvPr id="286" name="Google Shape;286;p49"/>
          <p:cNvSpPr txBox="1"/>
          <p:nvPr/>
        </p:nvSpPr>
        <p:spPr>
          <a:xfrm>
            <a:off x="1275050" y="3802475"/>
            <a:ext cx="3268200" cy="660600"/>
          </a:xfrm>
          <a:prstGeom prst="rect">
            <a:avLst/>
          </a:prstGeom>
          <a:noFill/>
          <a:ln>
            <a:noFill/>
          </a:ln>
        </p:spPr>
        <p:txBody>
          <a:bodyPr spcFirstLastPara="1" wrap="square" lIns="91425" tIns="91425" rIns="91425" bIns="91425" anchor="t" anchorCtr="0">
            <a:noAutofit/>
          </a:bodyPr>
          <a:lstStyle/>
          <a:p>
            <a:pPr marL="342900" lvl="0" indent="0" algn="l" rtl="0">
              <a:spcBef>
                <a:spcPts val="0"/>
              </a:spcBef>
              <a:spcAft>
                <a:spcPts val="0"/>
              </a:spcAft>
              <a:buNone/>
            </a:pPr>
            <a:r>
              <a:rPr lang="en" sz="3000" b="1" u="sng">
                <a:solidFill>
                  <a:schemeClr val="dk1"/>
                </a:solidFill>
              </a:rPr>
              <a:t>Eat Less Meat</a:t>
            </a:r>
            <a:endParaRPr sz="3000">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0"/>
          <p:cNvSpPr txBox="1">
            <a:spLocks noGrp="1"/>
          </p:cNvSpPr>
          <p:nvPr>
            <p:ph type="title"/>
          </p:nvPr>
        </p:nvSpPr>
        <p:spPr>
          <a:xfrm>
            <a:off x="311701" y="445025"/>
            <a:ext cx="8520599" cy="57269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3959"/>
              <a:buFont typeface="Calibri"/>
              <a:buNone/>
            </a:pPr>
            <a:r>
              <a:rPr lang="en" sz="3959"/>
              <a:t>Climate Change Summary so Far</a:t>
            </a:r>
            <a:endParaRPr sz="3959"/>
          </a:p>
        </p:txBody>
      </p:sp>
      <p:sp>
        <p:nvSpPr>
          <p:cNvPr id="292" name="Google Shape;292;p50"/>
          <p:cNvSpPr txBox="1">
            <a:spLocks noGrp="1"/>
          </p:cNvSpPr>
          <p:nvPr>
            <p:ph type="body" idx="1"/>
          </p:nvPr>
        </p:nvSpPr>
        <p:spPr>
          <a:xfrm>
            <a:off x="311701" y="1152475"/>
            <a:ext cx="8520599" cy="3416400"/>
          </a:xfrm>
          <a:prstGeom prst="rect">
            <a:avLst/>
          </a:prstGeom>
          <a:noFill/>
          <a:ln>
            <a:noFill/>
          </a:ln>
        </p:spPr>
        <p:txBody>
          <a:bodyPr spcFirstLastPara="1" wrap="square" lIns="91425" tIns="91425" rIns="91425" bIns="91425" anchor="t" anchorCtr="0">
            <a:noAutofit/>
          </a:bodyPr>
          <a:lstStyle/>
          <a:p>
            <a:pPr marL="0" lvl="0" indent="0" algn="l" rtl="0">
              <a:lnSpc>
                <a:spcPct val="130000"/>
              </a:lnSpc>
              <a:spcBef>
                <a:spcPts val="0"/>
              </a:spcBef>
              <a:spcAft>
                <a:spcPts val="0"/>
              </a:spcAft>
              <a:buClr>
                <a:schemeClr val="dk1"/>
              </a:buClr>
              <a:buSzPts val="4000"/>
              <a:buNone/>
            </a:pPr>
            <a:r>
              <a:rPr lang="en" sz="4000"/>
              <a:t>It’s Real</a:t>
            </a:r>
            <a:endParaRPr/>
          </a:p>
          <a:p>
            <a:pPr marL="457200" lvl="1" indent="0" algn="l" rtl="0">
              <a:lnSpc>
                <a:spcPct val="130000"/>
              </a:lnSpc>
              <a:spcBef>
                <a:spcPts val="0"/>
              </a:spcBef>
              <a:spcAft>
                <a:spcPts val="0"/>
              </a:spcAft>
              <a:buClr>
                <a:schemeClr val="dk1"/>
              </a:buClr>
              <a:buSzPts val="4000"/>
              <a:buNone/>
            </a:pPr>
            <a:r>
              <a:rPr lang="en" sz="4000"/>
              <a:t>	It’s US</a:t>
            </a:r>
            <a:endParaRPr/>
          </a:p>
          <a:p>
            <a:pPr marL="457200" lvl="1" indent="0" algn="l" rtl="0">
              <a:lnSpc>
                <a:spcPct val="130000"/>
              </a:lnSpc>
              <a:spcBef>
                <a:spcPts val="0"/>
              </a:spcBef>
              <a:spcAft>
                <a:spcPts val="0"/>
              </a:spcAft>
              <a:buClr>
                <a:schemeClr val="dk1"/>
              </a:buClr>
              <a:buSzPts val="4000"/>
              <a:buNone/>
            </a:pPr>
            <a:r>
              <a:rPr lang="en" sz="4000"/>
              <a:t>		Scientists Agree</a:t>
            </a:r>
            <a:endParaRPr/>
          </a:p>
          <a:p>
            <a:pPr marL="457200" lvl="1" indent="0" algn="l" rtl="0">
              <a:lnSpc>
                <a:spcPct val="130000"/>
              </a:lnSpc>
              <a:spcBef>
                <a:spcPts val="0"/>
              </a:spcBef>
              <a:spcAft>
                <a:spcPts val="0"/>
              </a:spcAft>
              <a:buClr>
                <a:schemeClr val="dk1"/>
              </a:buClr>
              <a:buSzPts val="4000"/>
              <a:buNone/>
            </a:pPr>
            <a:r>
              <a:rPr lang="en" sz="4000"/>
              <a:t>			It’s BAD</a:t>
            </a:r>
            <a:endParaRPr/>
          </a:p>
          <a:p>
            <a:pPr marL="457200" lvl="1" indent="0" algn="l" rtl="0">
              <a:lnSpc>
                <a:spcPct val="130000"/>
              </a:lnSpc>
              <a:spcBef>
                <a:spcPts val="0"/>
              </a:spcBef>
              <a:spcAft>
                <a:spcPts val="0"/>
              </a:spcAft>
              <a:buClr>
                <a:schemeClr val="dk1"/>
              </a:buClr>
              <a:buSzPts val="4000"/>
              <a:buNone/>
            </a:pPr>
            <a:r>
              <a:rPr lang="en" sz="4000"/>
              <a:t>				There’s HOPE!!!</a:t>
            </a:r>
            <a:endParaRPr sz="400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body" idx="1"/>
          </p:nvPr>
        </p:nvSpPr>
        <p:spPr>
          <a:xfrm>
            <a:off x="3827500" y="433000"/>
            <a:ext cx="4859400" cy="2157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 sz="3000"/>
              <a:t>Detailed Carbon Reduction program by Paul Hawken.</a:t>
            </a:r>
            <a:endParaRPr sz="3000"/>
          </a:p>
          <a:p>
            <a:pPr marL="0" lvl="0" indent="0" algn="l" rtl="0">
              <a:lnSpc>
                <a:spcPct val="90000"/>
              </a:lnSpc>
              <a:spcBef>
                <a:spcPts val="640"/>
              </a:spcBef>
              <a:spcAft>
                <a:spcPts val="0"/>
              </a:spcAft>
              <a:buClr>
                <a:schemeClr val="dk1"/>
              </a:buClr>
              <a:buSzPts val="3200"/>
              <a:buNone/>
            </a:pPr>
            <a:r>
              <a:rPr lang="en" sz="3000"/>
              <a:t>Includes detailed analysis of </a:t>
            </a:r>
            <a:r>
              <a:rPr lang="en" sz="3000" b="1">
                <a:latin typeface="Federo"/>
                <a:ea typeface="Federo"/>
                <a:cs typeface="Federo"/>
                <a:sym typeface="Federo"/>
              </a:rPr>
              <a:t>80</a:t>
            </a:r>
            <a:r>
              <a:rPr lang="en" sz="3000"/>
              <a:t> different solutions</a:t>
            </a:r>
            <a:endParaRPr sz="3000"/>
          </a:p>
          <a:p>
            <a:pPr marL="0" lvl="0" indent="0" algn="l" rtl="0">
              <a:lnSpc>
                <a:spcPct val="90000"/>
              </a:lnSpc>
              <a:spcBef>
                <a:spcPts val="640"/>
              </a:spcBef>
              <a:spcAft>
                <a:spcPts val="0"/>
              </a:spcAft>
              <a:buClr>
                <a:schemeClr val="dk1"/>
              </a:buClr>
              <a:buSzPts val="3200"/>
              <a:buNone/>
            </a:pPr>
            <a:endParaRPr/>
          </a:p>
        </p:txBody>
      </p:sp>
      <p:pic>
        <p:nvPicPr>
          <p:cNvPr id="298" name="Google Shape;298;p51" descr="DrDn2.png"/>
          <p:cNvPicPr preferRelativeResize="0"/>
          <p:nvPr/>
        </p:nvPicPr>
        <p:blipFill rotWithShape="1">
          <a:blip r:embed="rId3">
            <a:alphaModFix/>
          </a:blip>
          <a:srcRect/>
          <a:stretch/>
        </p:blipFill>
        <p:spPr>
          <a:xfrm>
            <a:off x="716924" y="414475"/>
            <a:ext cx="2399323" cy="2192758"/>
          </a:xfrm>
          <a:prstGeom prst="rect">
            <a:avLst/>
          </a:prstGeom>
          <a:noFill/>
          <a:ln>
            <a:noFill/>
          </a:ln>
        </p:spPr>
      </p:pic>
      <p:pic>
        <p:nvPicPr>
          <p:cNvPr id="299" name="Google Shape;299;p51" descr="DrDn.png"/>
          <p:cNvPicPr preferRelativeResize="0"/>
          <p:nvPr/>
        </p:nvPicPr>
        <p:blipFill rotWithShape="1">
          <a:blip r:embed="rId4">
            <a:alphaModFix/>
          </a:blip>
          <a:srcRect/>
          <a:stretch/>
        </p:blipFill>
        <p:spPr>
          <a:xfrm>
            <a:off x="1674669" y="2589993"/>
            <a:ext cx="5794655" cy="2241112"/>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2"/>
          <p:cNvSpPr txBox="1">
            <a:spLocks noGrp="1"/>
          </p:cNvSpPr>
          <p:nvPr>
            <p:ph type="title"/>
          </p:nvPr>
        </p:nvSpPr>
        <p:spPr>
          <a:xfrm>
            <a:off x="5366546" y="205978"/>
            <a:ext cx="3320254" cy="234195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What to reduce or avoid</a:t>
            </a:r>
            <a:endParaRPr/>
          </a:p>
        </p:txBody>
      </p:sp>
      <p:pic>
        <p:nvPicPr>
          <p:cNvPr id="306" name="Google Shape;306;p52" descr="BigBox.png"/>
          <p:cNvPicPr preferRelativeResize="0"/>
          <p:nvPr/>
        </p:nvPicPr>
        <p:blipFill rotWithShape="1">
          <a:blip r:embed="rId3">
            <a:alphaModFix/>
          </a:blip>
          <a:srcRect/>
          <a:stretch/>
        </p:blipFill>
        <p:spPr>
          <a:xfrm>
            <a:off x="687500" y="3217001"/>
            <a:ext cx="3079911" cy="1779225"/>
          </a:xfrm>
          <a:prstGeom prst="rect">
            <a:avLst/>
          </a:prstGeom>
          <a:noFill/>
          <a:ln>
            <a:noFill/>
          </a:ln>
        </p:spPr>
      </p:pic>
      <p:pic>
        <p:nvPicPr>
          <p:cNvPr id="307" name="Google Shape;307;p52" descr="dubai-uae-traffic-is-backed-up-on-al-maktoum-road-in-deira-traffic-in-dubai-during-morning_1908316.jpg"/>
          <p:cNvPicPr preferRelativeResize="0"/>
          <p:nvPr/>
        </p:nvPicPr>
        <p:blipFill rotWithShape="1">
          <a:blip r:embed="rId4">
            <a:alphaModFix/>
          </a:blip>
          <a:srcRect t="60968" r="28865"/>
          <a:stretch/>
        </p:blipFill>
        <p:spPr>
          <a:xfrm>
            <a:off x="5293325" y="3217000"/>
            <a:ext cx="3079900" cy="1901203"/>
          </a:xfrm>
          <a:prstGeom prst="rect">
            <a:avLst/>
          </a:prstGeom>
          <a:noFill/>
          <a:ln>
            <a:noFill/>
          </a:ln>
        </p:spPr>
      </p:pic>
      <p:pic>
        <p:nvPicPr>
          <p:cNvPr id="308" name="Google Shape;308;p52" descr="eatlessmeat.png"/>
          <p:cNvPicPr preferRelativeResize="0"/>
          <p:nvPr/>
        </p:nvPicPr>
        <p:blipFill rotWithShape="1">
          <a:blip r:embed="rId5">
            <a:alphaModFix/>
          </a:blip>
          <a:srcRect/>
          <a:stretch/>
        </p:blipFill>
        <p:spPr>
          <a:xfrm>
            <a:off x="0" y="119076"/>
            <a:ext cx="4454900" cy="2590050"/>
          </a:xfrm>
          <a:prstGeom prst="rect">
            <a:avLst/>
          </a:prstGeom>
          <a:noFill/>
          <a:ln>
            <a:noFill/>
          </a:ln>
        </p:spPr>
      </p:pic>
      <p:sp>
        <p:nvSpPr>
          <p:cNvPr id="309" name="Google Shape;309;p52"/>
          <p:cNvSpPr txBox="1"/>
          <p:nvPr/>
        </p:nvSpPr>
        <p:spPr>
          <a:xfrm>
            <a:off x="587227" y="2709134"/>
            <a:ext cx="7366148"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dirty="0">
                <a:solidFill>
                  <a:schemeClr val="dk1"/>
                </a:solidFill>
                <a:latin typeface="Calibri"/>
                <a:ea typeface="Calibri"/>
                <a:cs typeface="Calibri"/>
                <a:sym typeface="Calibri"/>
              </a:rPr>
              <a:t>Buy less new stuff			</a:t>
            </a:r>
            <a:r>
              <a:rPr lang="en" sz="2800" dirty="0" smtClean="0">
                <a:solidFill>
                  <a:schemeClr val="dk1"/>
                </a:solidFill>
                <a:latin typeface="Calibri"/>
                <a:ea typeface="Calibri"/>
                <a:cs typeface="Calibri"/>
                <a:sym typeface="Calibri"/>
              </a:rPr>
              <a:t>Drive </a:t>
            </a:r>
            <a:r>
              <a:rPr lang="en" sz="2800" dirty="0">
                <a:solidFill>
                  <a:schemeClr val="dk1"/>
                </a:solidFill>
                <a:latin typeface="Calibri"/>
                <a:ea typeface="Calibri"/>
                <a:cs typeface="Calibri"/>
                <a:sym typeface="Calibri"/>
              </a:rPr>
              <a:t>MUCH less</a:t>
            </a:r>
            <a:endParaRPr sz="2800" dirty="0">
              <a:solidFill>
                <a:schemeClr val="dk1"/>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3"/>
          <p:cNvSpPr txBox="1">
            <a:spLocks noGrp="1"/>
          </p:cNvSpPr>
          <p:nvPr>
            <p:ph type="title"/>
          </p:nvPr>
        </p:nvSpPr>
        <p:spPr>
          <a:xfrm>
            <a:off x="2847350" y="205978"/>
            <a:ext cx="2883525" cy="61884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8000"/>
              </a:buClr>
              <a:buSzPts val="5400"/>
              <a:buFont typeface="Calibri"/>
              <a:buNone/>
            </a:pPr>
            <a:r>
              <a:rPr lang="en" sz="5400" b="1">
                <a:solidFill>
                  <a:srgbClr val="008000"/>
                </a:solidFill>
              </a:rPr>
              <a:t>Enjoy</a:t>
            </a:r>
            <a:endParaRPr sz="5400" b="1">
              <a:solidFill>
                <a:srgbClr val="008000"/>
              </a:solidFill>
            </a:endParaRPr>
          </a:p>
        </p:txBody>
      </p:sp>
      <p:pic>
        <p:nvPicPr>
          <p:cNvPr id="316" name="Google Shape;316;p53" descr="carpool-lane-sign_1878519.jpg"/>
          <p:cNvPicPr preferRelativeResize="0"/>
          <p:nvPr/>
        </p:nvPicPr>
        <p:blipFill rotWithShape="1">
          <a:blip r:embed="rId3">
            <a:alphaModFix/>
          </a:blip>
          <a:srcRect l="5843" t="11796" r="64336" b="54828"/>
          <a:stretch/>
        </p:blipFill>
        <p:spPr>
          <a:xfrm>
            <a:off x="4929792" y="1071563"/>
            <a:ext cx="1323889" cy="1666875"/>
          </a:xfrm>
          <a:prstGeom prst="rect">
            <a:avLst/>
          </a:prstGeom>
          <a:noFill/>
          <a:ln>
            <a:noFill/>
          </a:ln>
        </p:spPr>
      </p:pic>
      <p:pic>
        <p:nvPicPr>
          <p:cNvPr id="317" name="Google Shape;317;p53" descr="IMG_0944.jpg"/>
          <p:cNvPicPr preferRelativeResize="0"/>
          <p:nvPr/>
        </p:nvPicPr>
        <p:blipFill rotWithShape="1">
          <a:blip r:embed="rId4">
            <a:alphaModFix/>
          </a:blip>
          <a:srcRect l="14287" t="4004" r="6853"/>
          <a:stretch/>
        </p:blipFill>
        <p:spPr>
          <a:xfrm>
            <a:off x="3113911" y="3055493"/>
            <a:ext cx="2844442" cy="1947654"/>
          </a:xfrm>
          <a:prstGeom prst="rect">
            <a:avLst/>
          </a:prstGeom>
          <a:noFill/>
          <a:ln>
            <a:noFill/>
          </a:ln>
        </p:spPr>
      </p:pic>
      <p:pic>
        <p:nvPicPr>
          <p:cNvPr id="318" name="Google Shape;318;p53" descr="walkBike.pdf"/>
          <p:cNvPicPr preferRelativeResize="0"/>
          <p:nvPr/>
        </p:nvPicPr>
        <p:blipFill rotWithShape="1">
          <a:blip r:embed="rId5">
            <a:alphaModFix/>
          </a:blip>
          <a:srcRect/>
          <a:stretch/>
        </p:blipFill>
        <p:spPr>
          <a:xfrm>
            <a:off x="222525" y="284500"/>
            <a:ext cx="2453950" cy="2453950"/>
          </a:xfrm>
          <a:prstGeom prst="rect">
            <a:avLst/>
          </a:prstGeom>
          <a:noFill/>
          <a:ln>
            <a:noFill/>
          </a:ln>
        </p:spPr>
      </p:pic>
      <p:pic>
        <p:nvPicPr>
          <p:cNvPr id="319" name="Google Shape;319;p53" descr="bus3.pdf"/>
          <p:cNvPicPr preferRelativeResize="0"/>
          <p:nvPr/>
        </p:nvPicPr>
        <p:blipFill rotWithShape="1">
          <a:blip r:embed="rId6">
            <a:alphaModFix/>
          </a:blip>
          <a:srcRect l="12494" t="5086" r="14495"/>
          <a:stretch/>
        </p:blipFill>
        <p:spPr>
          <a:xfrm>
            <a:off x="2847350" y="1071563"/>
            <a:ext cx="1526113" cy="1983931"/>
          </a:xfrm>
          <a:prstGeom prst="rect">
            <a:avLst/>
          </a:prstGeom>
          <a:noFill/>
          <a:ln>
            <a:noFill/>
          </a:ln>
        </p:spPr>
      </p:pic>
      <p:pic>
        <p:nvPicPr>
          <p:cNvPr id="320" name="Google Shape;320;p53" descr="linedry.pdf"/>
          <p:cNvPicPr preferRelativeResize="0"/>
          <p:nvPr/>
        </p:nvPicPr>
        <p:blipFill rotWithShape="1">
          <a:blip r:embed="rId7">
            <a:alphaModFix/>
          </a:blip>
          <a:srcRect/>
          <a:stretch/>
        </p:blipFill>
        <p:spPr>
          <a:xfrm>
            <a:off x="6180603" y="3055493"/>
            <a:ext cx="1947654" cy="1947654"/>
          </a:xfrm>
          <a:prstGeom prst="rect">
            <a:avLst/>
          </a:prstGeom>
          <a:noFill/>
          <a:ln>
            <a:noFill/>
          </a:ln>
        </p:spPr>
      </p:pic>
      <p:pic>
        <p:nvPicPr>
          <p:cNvPr id="321" name="Google Shape;321;p53" descr="veggies.jpg"/>
          <p:cNvPicPr preferRelativeResize="0"/>
          <p:nvPr/>
        </p:nvPicPr>
        <p:blipFill rotWithShape="1">
          <a:blip r:embed="rId8">
            <a:alphaModFix/>
          </a:blip>
          <a:srcRect/>
          <a:stretch/>
        </p:blipFill>
        <p:spPr>
          <a:xfrm>
            <a:off x="-10150" y="2860022"/>
            <a:ext cx="2143125" cy="2143125"/>
          </a:xfrm>
          <a:prstGeom prst="rect">
            <a:avLst/>
          </a:prstGeom>
          <a:noFill/>
          <a:ln>
            <a:noFill/>
          </a:ln>
        </p:spPr>
      </p:pic>
      <p:pic>
        <p:nvPicPr>
          <p:cNvPr id="322" name="Google Shape;322;p53" descr="jump copy 2.png"/>
          <p:cNvPicPr preferRelativeResize="0"/>
          <p:nvPr/>
        </p:nvPicPr>
        <p:blipFill rotWithShape="1">
          <a:blip r:embed="rId9">
            <a:alphaModFix/>
          </a:blip>
          <a:srcRect l="28164" r="24603"/>
          <a:stretch/>
        </p:blipFill>
        <p:spPr>
          <a:xfrm>
            <a:off x="6372138" y="0"/>
            <a:ext cx="2771862" cy="305549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54" descr="fig1full copy.jpg"/>
          <p:cNvPicPr preferRelativeResize="0"/>
          <p:nvPr/>
        </p:nvPicPr>
        <p:blipFill rotWithShape="1">
          <a:blip r:embed="rId3">
            <a:alphaModFix/>
          </a:blip>
          <a:srcRect/>
          <a:stretch/>
        </p:blipFill>
        <p:spPr>
          <a:xfrm>
            <a:off x="217950" y="70525"/>
            <a:ext cx="8708088" cy="5072973"/>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5"/>
          <p:cNvSpPr txBox="1">
            <a:spLocks noGrp="1"/>
          </p:cNvSpPr>
          <p:nvPr>
            <p:ph type="title"/>
          </p:nvPr>
        </p:nvSpPr>
        <p:spPr>
          <a:xfrm>
            <a:off x="457200" y="153959"/>
            <a:ext cx="8229600" cy="71185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a:t>We need </a:t>
            </a:r>
            <a:r>
              <a:rPr lang="en" b="1">
                <a:solidFill>
                  <a:srgbClr val="953735"/>
                </a:solidFill>
              </a:rPr>
              <a:t>URGENT</a:t>
            </a:r>
            <a:r>
              <a:rPr lang="en"/>
              <a:t> action by </a:t>
            </a:r>
            <a:endParaRPr/>
          </a:p>
        </p:txBody>
      </p:sp>
      <p:sp>
        <p:nvSpPr>
          <p:cNvPr id="334" name="Google Shape;334;p55"/>
          <p:cNvSpPr txBox="1">
            <a:spLocks noGrp="1"/>
          </p:cNvSpPr>
          <p:nvPr>
            <p:ph type="body" idx="1"/>
          </p:nvPr>
        </p:nvSpPr>
        <p:spPr>
          <a:xfrm>
            <a:off x="3619500" y="1970718"/>
            <a:ext cx="5067300" cy="3109132"/>
          </a:xfrm>
          <a:prstGeom prst="rect">
            <a:avLst/>
          </a:prstGeom>
          <a:noFill/>
          <a:ln>
            <a:noFill/>
          </a:ln>
        </p:spPr>
        <p:txBody>
          <a:bodyPr spcFirstLastPara="1" wrap="square" lIns="91425" tIns="45700" rIns="91425" bIns="45700" anchor="t" anchorCtr="0">
            <a:noAutofit/>
          </a:bodyPr>
          <a:lstStyle/>
          <a:p>
            <a:pPr marL="0" lvl="0" indent="0">
              <a:lnSpc>
                <a:spcPct val="90000"/>
              </a:lnSpc>
              <a:spcBef>
                <a:spcPts val="0"/>
              </a:spcBef>
              <a:buClr>
                <a:srgbClr val="FF0000"/>
              </a:buClr>
              <a:buSzPts val="3330"/>
              <a:buNone/>
            </a:pPr>
            <a:r>
              <a:rPr lang="en-US" sz="3000" b="1" u="sng" dirty="0">
                <a:solidFill>
                  <a:srgbClr val="FF0000"/>
                </a:solidFill>
              </a:rPr>
              <a:t>Progress</a:t>
            </a:r>
            <a:endParaRPr lang="en-US" sz="3000" dirty="0"/>
          </a:p>
          <a:p>
            <a:pPr marL="0" lvl="0" indent="0">
              <a:lnSpc>
                <a:spcPct val="90000"/>
              </a:lnSpc>
              <a:spcBef>
                <a:spcPts val="666"/>
              </a:spcBef>
              <a:buClr>
                <a:srgbClr val="FF0000"/>
              </a:buClr>
              <a:buSzPts val="3330"/>
              <a:buNone/>
            </a:pPr>
            <a:r>
              <a:rPr lang="en-US" sz="3000" dirty="0">
                <a:solidFill>
                  <a:srgbClr val="FF0000"/>
                </a:solidFill>
              </a:rPr>
              <a:t>Santa Cruz City Council, and the County Board of </a:t>
            </a:r>
            <a:r>
              <a:rPr lang="en-US" sz="3000" dirty="0" err="1">
                <a:solidFill>
                  <a:srgbClr val="FF0000"/>
                </a:solidFill>
              </a:rPr>
              <a:t>Supes</a:t>
            </a:r>
            <a:r>
              <a:rPr lang="en-US" sz="3000" dirty="0">
                <a:solidFill>
                  <a:srgbClr val="FF0000"/>
                </a:solidFill>
              </a:rPr>
              <a:t> have both passed Emergency Resolutions </a:t>
            </a:r>
          </a:p>
          <a:p>
            <a:pPr marL="0" lvl="0" indent="0">
              <a:lnSpc>
                <a:spcPct val="90000"/>
              </a:lnSpc>
              <a:spcBef>
                <a:spcPts val="666"/>
              </a:spcBef>
              <a:buClr>
                <a:srgbClr val="FF0000"/>
              </a:buClr>
              <a:buSzPts val="3330"/>
              <a:buNone/>
            </a:pPr>
            <a:r>
              <a:rPr lang="en-US" sz="3000" dirty="0">
                <a:solidFill>
                  <a:srgbClr val="FF0000"/>
                </a:solidFill>
              </a:rPr>
              <a:t>Now working on electrification and other innovations.</a:t>
            </a:r>
          </a:p>
        </p:txBody>
      </p:sp>
      <p:pic>
        <p:nvPicPr>
          <p:cNvPr id="335" name="Google Shape;335;p55" descr="City.png"/>
          <p:cNvPicPr preferRelativeResize="0"/>
          <p:nvPr/>
        </p:nvPicPr>
        <p:blipFill rotWithShape="1">
          <a:blip r:embed="rId3">
            <a:alphaModFix/>
          </a:blip>
          <a:srcRect/>
          <a:stretch/>
        </p:blipFill>
        <p:spPr>
          <a:xfrm>
            <a:off x="634975" y="865818"/>
            <a:ext cx="2457529" cy="553745"/>
          </a:xfrm>
          <a:prstGeom prst="rect">
            <a:avLst/>
          </a:prstGeom>
          <a:noFill/>
          <a:ln>
            <a:noFill/>
          </a:ln>
        </p:spPr>
      </p:pic>
      <p:pic>
        <p:nvPicPr>
          <p:cNvPr id="336" name="Google Shape;336;p55" descr="County.png"/>
          <p:cNvPicPr preferRelativeResize="0"/>
          <p:nvPr/>
        </p:nvPicPr>
        <p:blipFill rotWithShape="1">
          <a:blip r:embed="rId4">
            <a:alphaModFix/>
          </a:blip>
          <a:srcRect/>
          <a:stretch/>
        </p:blipFill>
        <p:spPr>
          <a:xfrm>
            <a:off x="634975" y="1419563"/>
            <a:ext cx="4426786" cy="621889"/>
          </a:xfrm>
          <a:prstGeom prst="rect">
            <a:avLst/>
          </a:prstGeom>
          <a:noFill/>
          <a:ln>
            <a:noFill/>
          </a:ln>
        </p:spPr>
      </p:pic>
      <p:pic>
        <p:nvPicPr>
          <p:cNvPr id="337" name="Google Shape;337;p55" descr="Screen Shot 2017-01-23 at 3.59.07 PM.png"/>
          <p:cNvPicPr preferRelativeResize="0"/>
          <p:nvPr/>
        </p:nvPicPr>
        <p:blipFill rotWithShape="1">
          <a:blip r:embed="rId5">
            <a:alphaModFix/>
          </a:blip>
          <a:srcRect/>
          <a:stretch/>
        </p:blipFill>
        <p:spPr>
          <a:xfrm>
            <a:off x="6896100" y="865818"/>
            <a:ext cx="1343025" cy="1104900"/>
          </a:xfrm>
          <a:prstGeom prst="rect">
            <a:avLst/>
          </a:prstGeom>
          <a:noFill/>
          <a:ln>
            <a:noFill/>
          </a:ln>
        </p:spPr>
      </p:pic>
      <p:pic>
        <p:nvPicPr>
          <p:cNvPr id="338" name="Google Shape;338;p55" descr="congr.jpg"/>
          <p:cNvPicPr preferRelativeResize="0"/>
          <p:nvPr/>
        </p:nvPicPr>
        <p:blipFill rotWithShape="1">
          <a:blip r:embed="rId6">
            <a:alphaModFix/>
          </a:blip>
          <a:srcRect l="8911" r="10895"/>
          <a:stretch/>
        </p:blipFill>
        <p:spPr>
          <a:xfrm>
            <a:off x="397525" y="2526649"/>
            <a:ext cx="2809200" cy="21111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EnRoad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6" y="0"/>
            <a:ext cx="9106744" cy="5143500"/>
          </a:xfrm>
          <a:prstGeom prst="rect">
            <a:avLst/>
          </a:prstGeom>
        </p:spPr>
      </p:pic>
    </p:spTree>
    <p:extLst>
      <p:ext uri="{BB962C8B-B14F-4D97-AF65-F5344CB8AC3E}">
        <p14:creationId xmlns:p14="http://schemas.microsoft.com/office/powerpoint/2010/main" val="3993846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49"/>
          </a:xfrm>
        </p:spPr>
        <p:txBody>
          <a:bodyPr/>
          <a:lstStyle/>
          <a:p>
            <a:r>
              <a:rPr lang="en-US" sz="4000" dirty="0" smtClean="0"/>
              <a:t>Local action on Transportation</a:t>
            </a:r>
            <a:endParaRPr lang="en-US" sz="4000" dirty="0"/>
          </a:p>
        </p:txBody>
      </p:sp>
      <p:sp>
        <p:nvSpPr>
          <p:cNvPr id="3" name="Text Placeholder 2"/>
          <p:cNvSpPr>
            <a:spLocks noGrp="1"/>
          </p:cNvSpPr>
          <p:nvPr>
            <p:ph type="body" idx="1"/>
          </p:nvPr>
        </p:nvSpPr>
        <p:spPr>
          <a:xfrm>
            <a:off x="457200" y="1063227"/>
            <a:ext cx="8229600" cy="3894731"/>
          </a:xfrm>
        </p:spPr>
        <p:txBody>
          <a:bodyPr/>
          <a:lstStyle/>
          <a:p>
            <a:pPr marL="114300" indent="0">
              <a:buNone/>
            </a:pPr>
            <a:r>
              <a:rPr lang="en-US" b="1" dirty="0" smtClean="0"/>
              <a:t>Campaign for Sustainable Transportation </a:t>
            </a:r>
            <a:r>
              <a:rPr lang="en-US" dirty="0" smtClean="0"/>
              <a:t>works tirelessly to change the </a:t>
            </a:r>
          </a:p>
          <a:p>
            <a:pPr marL="114300" indent="0">
              <a:buNone/>
            </a:pPr>
            <a:r>
              <a:rPr lang="en-US" dirty="0" smtClean="0"/>
              <a:t>Business as Usual” auto centric culture.</a:t>
            </a:r>
          </a:p>
          <a:p>
            <a:pPr marL="571500" lvl="1" indent="0">
              <a:buNone/>
            </a:pPr>
            <a:r>
              <a:rPr lang="en-US" dirty="0" smtClean="0"/>
              <a:t>Opposing new parking garage – not needed</a:t>
            </a:r>
          </a:p>
          <a:p>
            <a:pPr marL="571500" lvl="1" indent="0">
              <a:buNone/>
            </a:pPr>
            <a:r>
              <a:rPr lang="en-US" dirty="0" smtClean="0"/>
              <a:t>Opposing highway widening</a:t>
            </a:r>
          </a:p>
          <a:p>
            <a:pPr marL="571500" lvl="1" indent="0">
              <a:buNone/>
            </a:pPr>
            <a:r>
              <a:rPr lang="en-US" dirty="0" smtClean="0"/>
              <a:t>Working for real solutions – bus passes, bus on shoulder etc.</a:t>
            </a:r>
          </a:p>
          <a:p>
            <a:pPr marL="571500" lvl="1" indent="0">
              <a:buNone/>
            </a:pPr>
            <a:r>
              <a:rPr lang="en-US" dirty="0" smtClean="0"/>
              <a:t>Supporting safer biking, walking etc.</a:t>
            </a:r>
            <a:endParaRPr lang="en-US" dirty="0"/>
          </a:p>
        </p:txBody>
      </p:sp>
    </p:spTree>
    <p:extLst>
      <p:ext uri="{BB962C8B-B14F-4D97-AF65-F5344CB8AC3E}">
        <p14:creationId xmlns:p14="http://schemas.microsoft.com/office/powerpoint/2010/main" val="104413988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6"/>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000000"/>
                </a:solidFill>
              </a:rPr>
              <a:t>Normal political mode </a:t>
            </a:r>
            <a:r>
              <a:rPr lang="en" sz="2800">
                <a:solidFill>
                  <a:srgbClr val="000000"/>
                </a:solidFill>
              </a:rPr>
              <a:t>      </a:t>
            </a:r>
            <a:r>
              <a:rPr lang="en" sz="2800" b="1">
                <a:solidFill>
                  <a:srgbClr val="000000"/>
                </a:solidFill>
              </a:rPr>
              <a:t>Emergency mode</a:t>
            </a:r>
            <a:endParaRPr sz="2800" b="1">
              <a:solidFill>
                <a:srgbClr val="000000"/>
              </a:solidFill>
            </a:endParaRPr>
          </a:p>
        </p:txBody>
      </p:sp>
      <p:graphicFrame>
        <p:nvGraphicFramePr>
          <p:cNvPr id="344" name="Google Shape;344;p56"/>
          <p:cNvGraphicFramePr/>
          <p:nvPr/>
        </p:nvGraphicFramePr>
        <p:xfrm>
          <a:off x="311700" y="1137875"/>
          <a:ext cx="8520600" cy="3145120"/>
        </p:xfrm>
        <a:graphic>
          <a:graphicData uri="http://schemas.openxmlformats.org/drawingml/2006/table">
            <a:tbl>
              <a:tblPr>
                <a:noFill/>
                <a:tableStyleId>{59A9F688-1385-487D-B637-E2DF915C5F22}</a:tableStyleId>
              </a:tblPr>
              <a:tblGrid>
                <a:gridCol w="4260300"/>
                <a:gridCol w="4260300"/>
              </a:tblGrid>
              <a:tr h="7678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Crisis constrained by business as usual</a:t>
                      </a:r>
                      <a:endParaRPr dirty="0"/>
                    </a:p>
                  </a:txBody>
                  <a:tcPr marL="91425" marR="91425" marT="91425" marB="91425"/>
                </a:tc>
                <a:tc>
                  <a:txBody>
                    <a:bodyPr/>
                    <a:lstStyle/>
                    <a:p>
                      <a:pPr marL="0" lvl="0" indent="0" algn="l" rtl="0">
                        <a:spcBef>
                          <a:spcPts val="0"/>
                        </a:spcBef>
                        <a:spcAft>
                          <a:spcPts val="0"/>
                        </a:spcAft>
                        <a:buNone/>
                      </a:pPr>
                      <a:r>
                        <a:rPr lang="en" sz="1800" b="1" dirty="0">
                          <a:solidFill>
                            <a:srgbClr val="000000"/>
                          </a:solidFill>
                        </a:rPr>
                        <a:t>Crisis embraced with urgency by all</a:t>
                      </a:r>
                      <a:endParaRPr sz="1800" b="1" dirty="0">
                        <a:solidFill>
                          <a:srgbClr val="000000"/>
                        </a:solidFill>
                      </a:endParaRPr>
                    </a:p>
                    <a:p>
                      <a:pPr marL="0" lvl="0" indent="0" algn="l" rtl="0">
                        <a:spcBef>
                          <a:spcPts val="0"/>
                        </a:spcBef>
                        <a:spcAft>
                          <a:spcPts val="0"/>
                        </a:spcAft>
                        <a:buNone/>
                      </a:pPr>
                      <a:endParaRPr dirty="0"/>
                    </a:p>
                  </a:txBody>
                  <a:tcPr marL="91425" marR="91425" marT="91425" marB="91425"/>
                </a:tc>
              </a:tr>
              <a:tr h="3962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No urgent threat perceived, time of response not important</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Known escalation beyond control if immediate action not taken</a:t>
                      </a:r>
                      <a:endParaRPr dirty="0"/>
                    </a:p>
                  </a:txBody>
                  <a:tcPr marL="91425" marR="91425" marT="91425" marB="91425"/>
                </a:tc>
              </a:tr>
              <a:tr h="3810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The crisis is one of many issues</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The crisis is of highest priority</a:t>
                      </a:r>
                      <a:endParaRPr dirty="0"/>
                    </a:p>
                  </a:txBody>
                  <a:tcPr marL="91425" marR="91425" marT="91425" marB="91425"/>
                </a:tc>
              </a:tr>
              <a:tr h="3810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Budgetary restraints </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All available resources devoted to the emergency</a:t>
                      </a:r>
                      <a:endParaRPr dirty="0"/>
                    </a:p>
                  </a:txBody>
                  <a:tcPr marL="91425" marR="91425" marT="91425" marB="91425"/>
                </a:tc>
              </a:tr>
              <a:tr h="381000">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Slow rate of change, systemic inertia</a:t>
                      </a:r>
                      <a:endParaRPr dirty="0"/>
                    </a:p>
                  </a:txBody>
                  <a:tcPr marL="91425" marR="91425" marT="91425" marB="91425"/>
                </a:tc>
                <a:tc>
                  <a:txBody>
                    <a:bodyPr/>
                    <a:lstStyle/>
                    <a:p>
                      <a:pPr marL="0" lvl="0" indent="0" algn="l" rtl="0">
                        <a:spcBef>
                          <a:spcPts val="0"/>
                        </a:spcBef>
                        <a:spcAft>
                          <a:spcPts val="0"/>
                        </a:spcAft>
                        <a:buClr>
                          <a:srgbClr val="000000"/>
                        </a:buClr>
                        <a:buSzPts val="1100"/>
                        <a:buFont typeface="Arial"/>
                        <a:buNone/>
                      </a:pPr>
                      <a:r>
                        <a:rPr lang="en" sz="1800" b="1" dirty="0">
                          <a:solidFill>
                            <a:srgbClr val="000000"/>
                          </a:solidFill>
                        </a:rPr>
                        <a:t>Rapid transition &amp; scaling up </a:t>
                      </a:r>
                      <a:endParaRPr dirty="0"/>
                    </a:p>
                  </a:txBody>
                  <a:tcPr marL="91425" marR="91425" marT="91425" marB="91425"/>
                </a:tc>
              </a:tr>
            </a:tbl>
          </a:graphicData>
        </a:graphic>
      </p:graphicFrame>
      <p:sp>
        <p:nvSpPr>
          <p:cNvPr id="345" name="Google Shape;345;p56"/>
          <p:cNvSpPr txBox="1"/>
          <p:nvPr/>
        </p:nvSpPr>
        <p:spPr>
          <a:xfrm>
            <a:off x="2323350" y="4601975"/>
            <a:ext cx="4610100" cy="3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libri"/>
                <a:ea typeface="Calibri"/>
                <a:cs typeface="Calibri"/>
                <a:sym typeface="Calibri"/>
              </a:rPr>
              <a:t>Based on material by The Climate Mobilization (TCM)</a:t>
            </a:r>
            <a:endParaRPr>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7"/>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000000"/>
                </a:solidFill>
              </a:rPr>
              <a:t>Normal political mode      Emergency mode</a:t>
            </a:r>
            <a:endParaRPr sz="2800" b="1">
              <a:solidFill>
                <a:srgbClr val="000000"/>
              </a:solidFill>
            </a:endParaRPr>
          </a:p>
        </p:txBody>
      </p:sp>
      <p:graphicFrame>
        <p:nvGraphicFramePr>
          <p:cNvPr id="351" name="Google Shape;351;p57"/>
          <p:cNvGraphicFramePr/>
          <p:nvPr/>
        </p:nvGraphicFramePr>
        <p:xfrm>
          <a:off x="311700" y="1137875"/>
          <a:ext cx="8520600" cy="1554449"/>
        </p:xfrm>
        <a:graphic>
          <a:graphicData uri="http://schemas.openxmlformats.org/drawingml/2006/table">
            <a:tbl>
              <a:tblPr>
                <a:noFill/>
                <a:tableStyleId>{59A9F688-1385-487D-B637-E2DF915C5F22}</a:tableStyleId>
              </a:tblPr>
              <a:tblGrid>
                <a:gridCol w="4260300"/>
                <a:gridCol w="4260300"/>
              </a:tblGrid>
              <a:tr h="381000">
                <a:tc>
                  <a:txBody>
                    <a:bodyPr/>
                    <a:lstStyle/>
                    <a:p>
                      <a:pPr marL="0" lvl="0" indent="0" algn="l" rtl="0">
                        <a:spcBef>
                          <a:spcPts val="0"/>
                        </a:spcBef>
                        <a:spcAft>
                          <a:spcPts val="0"/>
                        </a:spcAft>
                        <a:buNone/>
                      </a:pPr>
                      <a:r>
                        <a:rPr lang="en" sz="1800" b="1" dirty="0">
                          <a:solidFill>
                            <a:srgbClr val="000000"/>
                          </a:solidFill>
                        </a:rPr>
                        <a:t>Targets &amp; goals determined by political tradeoffs</a:t>
                      </a:r>
                      <a:endParaRPr sz="1800" b="1" dirty="0">
                        <a:solidFill>
                          <a:srgbClr val="000000"/>
                        </a:solidFill>
                      </a:endParaRPr>
                    </a:p>
                    <a:p>
                      <a:pPr marL="0" lvl="0" indent="0" algn="l" rtl="0">
                        <a:spcBef>
                          <a:spcPts val="0"/>
                        </a:spcBef>
                        <a:spcAft>
                          <a:spcPts val="0"/>
                        </a:spcAft>
                        <a:buNone/>
                      </a:pPr>
                      <a:endParaRPr sz="1800" b="1" dirty="0">
                        <a:solidFill>
                          <a:srgbClr val="000000"/>
                        </a:solidFill>
                      </a:endParaRPr>
                    </a:p>
                    <a:p>
                      <a:pPr marL="0" lvl="0" indent="0" algn="l" rtl="0">
                        <a:spcBef>
                          <a:spcPts val="0"/>
                        </a:spcBef>
                        <a:spcAft>
                          <a:spcPts val="0"/>
                        </a:spcAft>
                        <a:buNone/>
                      </a:pPr>
                      <a:r>
                        <a:rPr lang="en" sz="1800" b="1" dirty="0">
                          <a:solidFill>
                            <a:srgbClr val="000000"/>
                          </a:solidFill>
                        </a:rPr>
                        <a:t>Politics is adversarial &amp; divisive</a:t>
                      </a:r>
                      <a:endParaRPr sz="1800" b="1" dirty="0">
                        <a:solidFill>
                          <a:srgbClr val="000000"/>
                        </a:solidFill>
                      </a:endParaRPr>
                    </a:p>
                  </a:txBody>
                  <a:tcPr marL="91425" marR="91425" marT="91425" marB="91425"/>
                </a:tc>
                <a:tc>
                  <a:txBody>
                    <a:bodyPr/>
                    <a:lstStyle/>
                    <a:p>
                      <a:pPr marL="0" lvl="0" indent="0" algn="l" rtl="0">
                        <a:spcBef>
                          <a:spcPts val="0"/>
                        </a:spcBef>
                        <a:spcAft>
                          <a:spcPts val="0"/>
                        </a:spcAft>
                        <a:buNone/>
                      </a:pPr>
                      <a:r>
                        <a:rPr lang="en" sz="1800" b="1" dirty="0">
                          <a:solidFill>
                            <a:srgbClr val="000000"/>
                          </a:solidFill>
                        </a:rPr>
                        <a:t>Critical targets and goals not compromised </a:t>
                      </a:r>
                      <a:endParaRPr sz="1800" b="1" dirty="0">
                        <a:solidFill>
                          <a:srgbClr val="000000"/>
                        </a:solidFill>
                      </a:endParaRPr>
                    </a:p>
                    <a:p>
                      <a:pPr marL="0" lvl="0" indent="0" algn="l" rtl="0">
                        <a:spcBef>
                          <a:spcPts val="0"/>
                        </a:spcBef>
                        <a:spcAft>
                          <a:spcPts val="0"/>
                        </a:spcAft>
                        <a:buNone/>
                      </a:pPr>
                      <a:endParaRPr sz="1800" b="1" dirty="0">
                        <a:solidFill>
                          <a:srgbClr val="000000"/>
                        </a:solidFill>
                      </a:endParaRPr>
                    </a:p>
                    <a:p>
                      <a:pPr marL="0" lvl="0" indent="0" algn="l" rtl="0">
                        <a:spcBef>
                          <a:spcPts val="0"/>
                        </a:spcBef>
                        <a:spcAft>
                          <a:spcPts val="0"/>
                        </a:spcAft>
                        <a:buNone/>
                      </a:pPr>
                      <a:r>
                        <a:rPr lang="en" sz="1800" b="1" dirty="0">
                          <a:solidFill>
                            <a:srgbClr val="000000"/>
                          </a:solidFill>
                        </a:rPr>
                        <a:t>Collaborative and effective leadership </a:t>
                      </a:r>
                      <a:endParaRPr sz="1800" b="1" dirty="0">
                        <a:solidFill>
                          <a:srgbClr val="000000"/>
                        </a:solidFill>
                      </a:endParaRPr>
                    </a:p>
                  </a:txBody>
                  <a:tcPr marL="91425" marR="91425" marT="91425" marB="91425"/>
                </a:tc>
              </a:tr>
            </a:tbl>
          </a:graphicData>
        </a:graphic>
      </p:graphicFrame>
      <p:sp>
        <p:nvSpPr>
          <p:cNvPr id="352" name="Google Shape;352;p57"/>
          <p:cNvSpPr txBox="1"/>
          <p:nvPr/>
        </p:nvSpPr>
        <p:spPr>
          <a:xfrm>
            <a:off x="1545150" y="3683975"/>
            <a:ext cx="46101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libri"/>
                <a:ea typeface="Calibri"/>
                <a:cs typeface="Calibri"/>
                <a:sym typeface="Calibri"/>
              </a:rPr>
              <a:t>Based on material by The Climate Mobilization (TCM)</a:t>
            </a:r>
            <a:endParaRPr>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76923C"/>
              </a:buClr>
              <a:buSzPts val="4400"/>
              <a:buFont typeface="Calibri"/>
              <a:buNone/>
            </a:pPr>
            <a:r>
              <a:rPr lang="en" b="1">
                <a:solidFill>
                  <a:srgbClr val="76923C"/>
                </a:solidFill>
              </a:rPr>
              <a:t>Green New Deal</a:t>
            </a:r>
            <a:endParaRPr b="1">
              <a:solidFill>
                <a:srgbClr val="76923C"/>
              </a:solidFill>
            </a:endParaRPr>
          </a:p>
        </p:txBody>
      </p:sp>
      <p:pic>
        <p:nvPicPr>
          <p:cNvPr id="358" name="Google Shape;358;p58" descr="Screen Shot 2018-11-27 at 6.01.59 PM.png"/>
          <p:cNvPicPr preferRelativeResize="0">
            <a:picLocks noGrp="1"/>
          </p:cNvPicPr>
          <p:nvPr>
            <p:ph type="body" idx="1"/>
          </p:nvPr>
        </p:nvPicPr>
        <p:blipFill rotWithShape="1">
          <a:blip r:embed="rId3">
            <a:alphaModFix/>
          </a:blip>
          <a:srcRect t="14480" b="14480"/>
          <a:stretch/>
        </p:blipFill>
        <p:spPr>
          <a:xfrm>
            <a:off x="457200" y="954675"/>
            <a:ext cx="8229600" cy="39903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59"/>
          <p:cNvPicPr preferRelativeResize="0"/>
          <p:nvPr/>
        </p:nvPicPr>
        <p:blipFill>
          <a:blip r:embed="rId3">
            <a:alphaModFix/>
          </a:blip>
          <a:stretch>
            <a:fillRect/>
          </a:stretch>
        </p:blipFill>
        <p:spPr>
          <a:xfrm>
            <a:off x="-4543225" y="-720225"/>
            <a:ext cx="9144000" cy="45720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Google Shape;368;p60"/>
          <p:cNvPicPr preferRelativeResize="0"/>
          <p:nvPr/>
        </p:nvPicPr>
        <p:blipFill rotWithShape="1">
          <a:blip r:embed="rId3">
            <a:alphaModFix/>
          </a:blip>
          <a:srcRect t="15753" b="18312"/>
          <a:stretch/>
        </p:blipFill>
        <p:spPr>
          <a:xfrm>
            <a:off x="-4543225" y="-1"/>
            <a:ext cx="9144000" cy="3014563"/>
          </a:xfrm>
          <a:prstGeom prst="rect">
            <a:avLst/>
          </a:prstGeom>
          <a:noFill/>
          <a:ln>
            <a:noFill/>
          </a:ln>
        </p:spPr>
      </p:pic>
      <p:pic>
        <p:nvPicPr>
          <p:cNvPr id="369" name="Google Shape;369;p60" descr="04 Green Jobs.jpg"/>
          <p:cNvPicPr preferRelativeResize="0">
            <a:picLocks noGrp="1"/>
          </p:cNvPicPr>
          <p:nvPr>
            <p:ph type="body" idx="1"/>
          </p:nvPr>
        </p:nvPicPr>
        <p:blipFill rotWithShape="1">
          <a:blip r:embed="rId4">
            <a:alphaModFix/>
          </a:blip>
          <a:srcRect l="4545" t="15969" r="4536"/>
          <a:stretch/>
        </p:blipFill>
        <p:spPr>
          <a:xfrm>
            <a:off x="2723500" y="2570794"/>
            <a:ext cx="6420549" cy="2657106"/>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Google Shape;368;p60"/>
          <p:cNvPicPr preferRelativeResize="0"/>
          <p:nvPr/>
        </p:nvPicPr>
        <p:blipFill rotWithShape="1">
          <a:blip r:embed="rId3">
            <a:alphaModFix/>
          </a:blip>
          <a:srcRect t="15753" b="18312"/>
          <a:stretch/>
        </p:blipFill>
        <p:spPr>
          <a:xfrm>
            <a:off x="-4543225" y="-1"/>
            <a:ext cx="9144000" cy="3014563"/>
          </a:xfrm>
          <a:prstGeom prst="rect">
            <a:avLst/>
          </a:prstGeom>
          <a:noFill/>
          <a:ln>
            <a:noFill/>
          </a:ln>
        </p:spPr>
      </p:pic>
      <p:pic>
        <p:nvPicPr>
          <p:cNvPr id="369" name="Google Shape;369;p60" descr="04 Green Jobs.jpg"/>
          <p:cNvPicPr preferRelativeResize="0">
            <a:picLocks noGrp="1"/>
          </p:cNvPicPr>
          <p:nvPr>
            <p:ph type="body" idx="1"/>
          </p:nvPr>
        </p:nvPicPr>
        <p:blipFill rotWithShape="1">
          <a:blip r:embed="rId4">
            <a:alphaModFix/>
          </a:blip>
          <a:srcRect l="4545" t="15969" r="4536"/>
          <a:stretch/>
        </p:blipFill>
        <p:spPr>
          <a:xfrm>
            <a:off x="2723500" y="2570794"/>
            <a:ext cx="6420549" cy="2657106"/>
          </a:xfrm>
          <a:prstGeom prst="rect">
            <a:avLst/>
          </a:prstGeom>
          <a:noFill/>
          <a:ln>
            <a:noFill/>
          </a:ln>
        </p:spPr>
      </p:pic>
      <p:pic>
        <p:nvPicPr>
          <p:cNvPr id="4" name="Google Shape;376;p61"/>
          <p:cNvPicPr preferRelativeResize="0"/>
          <p:nvPr/>
        </p:nvPicPr>
        <p:blipFill>
          <a:blip r:embed="rId5">
            <a:alphaModFix/>
          </a:blip>
          <a:stretch>
            <a:fillRect/>
          </a:stretch>
        </p:blipFill>
        <p:spPr>
          <a:xfrm>
            <a:off x="1820036" y="342854"/>
            <a:ext cx="6409500" cy="3204750"/>
          </a:xfrm>
          <a:prstGeom prst="rect">
            <a:avLst/>
          </a:prstGeom>
          <a:noFill/>
          <a:ln>
            <a:noFill/>
          </a:ln>
        </p:spPr>
      </p:pic>
    </p:spTree>
    <p:extLst>
      <p:ext uri="{BB962C8B-B14F-4D97-AF65-F5344CB8AC3E}">
        <p14:creationId xmlns:p14="http://schemas.microsoft.com/office/powerpoint/2010/main" val="348182197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pic>
        <p:nvPicPr>
          <p:cNvPr id="381" name="Google Shape;381;p62" descr="03 Just Transition.jpg"/>
          <p:cNvPicPr preferRelativeResize="0"/>
          <p:nvPr/>
        </p:nvPicPr>
        <p:blipFill rotWithShape="1">
          <a:blip r:embed="rId3">
            <a:alphaModFix/>
          </a:blip>
          <a:srcRect t="10341"/>
          <a:stretch/>
        </p:blipFill>
        <p:spPr>
          <a:xfrm>
            <a:off x="0" y="-3"/>
            <a:ext cx="7709601" cy="259215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63" descr="03 Just Transition.jpg"/>
          <p:cNvPicPr preferRelativeResize="0"/>
          <p:nvPr/>
        </p:nvPicPr>
        <p:blipFill rotWithShape="1">
          <a:blip r:embed="rId3">
            <a:alphaModFix/>
          </a:blip>
          <a:srcRect t="10338"/>
          <a:stretch/>
        </p:blipFill>
        <p:spPr>
          <a:xfrm>
            <a:off x="0" y="-3"/>
            <a:ext cx="7709601" cy="2592150"/>
          </a:xfrm>
          <a:prstGeom prst="rect">
            <a:avLst/>
          </a:prstGeom>
          <a:noFill/>
          <a:ln>
            <a:noFill/>
          </a:ln>
        </p:spPr>
      </p:pic>
      <p:pic>
        <p:nvPicPr>
          <p:cNvPr id="387" name="Google Shape;387;p63"/>
          <p:cNvPicPr preferRelativeResize="0"/>
          <p:nvPr/>
        </p:nvPicPr>
        <p:blipFill>
          <a:blip r:embed="rId4">
            <a:alphaModFix/>
          </a:blip>
          <a:stretch>
            <a:fillRect/>
          </a:stretch>
        </p:blipFill>
        <p:spPr>
          <a:xfrm>
            <a:off x="1753075" y="1256950"/>
            <a:ext cx="7773100" cy="388655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p64" descr="03 Just Transition.jpg"/>
          <p:cNvPicPr preferRelativeResize="0"/>
          <p:nvPr/>
        </p:nvPicPr>
        <p:blipFill rotWithShape="1">
          <a:blip r:embed="rId3">
            <a:alphaModFix/>
          </a:blip>
          <a:srcRect t="10338"/>
          <a:stretch/>
        </p:blipFill>
        <p:spPr>
          <a:xfrm>
            <a:off x="0" y="-3"/>
            <a:ext cx="7709601" cy="2592150"/>
          </a:xfrm>
          <a:prstGeom prst="rect">
            <a:avLst/>
          </a:prstGeom>
          <a:noFill/>
          <a:ln>
            <a:noFill/>
          </a:ln>
        </p:spPr>
      </p:pic>
      <p:pic>
        <p:nvPicPr>
          <p:cNvPr id="393" name="Google Shape;393;p64"/>
          <p:cNvPicPr preferRelativeResize="0"/>
          <p:nvPr/>
        </p:nvPicPr>
        <p:blipFill>
          <a:blip r:embed="rId4">
            <a:alphaModFix/>
          </a:blip>
          <a:stretch>
            <a:fillRect/>
          </a:stretch>
        </p:blipFill>
        <p:spPr>
          <a:xfrm>
            <a:off x="1370900" y="705200"/>
            <a:ext cx="7773100" cy="3886550"/>
          </a:xfrm>
          <a:prstGeom prst="rect">
            <a:avLst/>
          </a:prstGeom>
          <a:noFill/>
          <a:ln>
            <a:noFill/>
          </a:ln>
        </p:spPr>
      </p:pic>
      <p:pic>
        <p:nvPicPr>
          <p:cNvPr id="394" name="Google Shape;394;p64" descr="02 Uphold Ind Rights.jpg"/>
          <p:cNvPicPr preferRelativeResize="0"/>
          <p:nvPr/>
        </p:nvPicPr>
        <p:blipFill rotWithShape="1">
          <a:blip r:embed="rId5">
            <a:alphaModFix/>
          </a:blip>
          <a:srcRect l="21740"/>
          <a:stretch/>
        </p:blipFill>
        <p:spPr>
          <a:xfrm>
            <a:off x="58175" y="1886675"/>
            <a:ext cx="6796851" cy="3256826"/>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5"/>
          <p:cNvSpPr txBox="1">
            <a:spLocks noGrp="1"/>
          </p:cNvSpPr>
          <p:nvPr>
            <p:ph type="title"/>
          </p:nvPr>
        </p:nvSpPr>
        <p:spPr>
          <a:xfrm>
            <a:off x="457200" y="205978"/>
            <a:ext cx="8229600" cy="69686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 sz="4000" dirty="0"/>
              <a:t>Good </a:t>
            </a:r>
            <a:r>
              <a:rPr lang="en" sz="4000" dirty="0" smtClean="0"/>
              <a:t>News</a:t>
            </a:r>
            <a:endParaRPr sz="4000" dirty="0"/>
          </a:p>
        </p:txBody>
      </p:sp>
      <p:sp>
        <p:nvSpPr>
          <p:cNvPr id="400" name="Google Shape;400;p65"/>
          <p:cNvSpPr txBox="1">
            <a:spLocks noGrp="1"/>
          </p:cNvSpPr>
          <p:nvPr>
            <p:ph type="body" idx="1"/>
          </p:nvPr>
        </p:nvSpPr>
        <p:spPr>
          <a:xfrm>
            <a:off x="457200" y="1055861"/>
            <a:ext cx="8229600" cy="3733771"/>
          </a:xfrm>
          <a:prstGeom prst="rect">
            <a:avLst/>
          </a:prstGeom>
        </p:spPr>
        <p:txBody>
          <a:bodyPr spcFirstLastPara="1" wrap="square" lIns="91425" tIns="45700" rIns="91425" bIns="45700" anchor="t" anchorCtr="0">
            <a:noAutofit/>
          </a:bodyPr>
          <a:lstStyle/>
          <a:p>
            <a:pPr marL="0" lvl="0" indent="0" algn="ctr" rtl="0">
              <a:spcBef>
                <a:spcPts val="360"/>
              </a:spcBef>
              <a:spcAft>
                <a:spcPts val="0"/>
              </a:spcAft>
              <a:buNone/>
            </a:pPr>
            <a:r>
              <a:rPr lang="en" dirty="0" smtClean="0"/>
              <a:t>Feb </a:t>
            </a:r>
            <a:r>
              <a:rPr lang="en" dirty="0"/>
              <a:t>11 </a:t>
            </a:r>
            <a:r>
              <a:rPr lang="en-US" dirty="0" smtClean="0"/>
              <a:t>C</a:t>
            </a:r>
            <a:r>
              <a:rPr lang="en" dirty="0" smtClean="0"/>
              <a:t>ongressman </a:t>
            </a:r>
            <a:r>
              <a:rPr lang="en" b="1" dirty="0"/>
              <a:t>Jimmy Panetta </a:t>
            </a:r>
            <a:r>
              <a:rPr lang="en" dirty="0"/>
              <a:t>agreed to back the </a:t>
            </a:r>
            <a:r>
              <a:rPr lang="en" b="1" dirty="0"/>
              <a:t>Green New </a:t>
            </a:r>
            <a:r>
              <a:rPr lang="en" b="1" dirty="0" smtClean="0"/>
              <a:t>Deal</a:t>
            </a:r>
            <a:r>
              <a:rPr lang="en-US" b="1" dirty="0"/>
              <a:t> </a:t>
            </a:r>
            <a:r>
              <a:rPr lang="en-US" b="1" dirty="0" smtClean="0"/>
              <a:t>   </a:t>
            </a:r>
            <a:r>
              <a:rPr lang="en" b="1" dirty="0" smtClean="0"/>
              <a:t>Thanks </a:t>
            </a:r>
            <a:r>
              <a:rPr lang="en" b="1" dirty="0"/>
              <a:t>Jimmy</a:t>
            </a:r>
            <a:r>
              <a:rPr lang="en" b="1" dirty="0" smtClean="0"/>
              <a:t>!</a:t>
            </a:r>
            <a:endParaRPr lang="en-US" b="1" dirty="0" smtClean="0"/>
          </a:p>
          <a:p>
            <a:pPr marL="0" lvl="0" indent="0" algn="ctr" rtl="0">
              <a:spcBef>
                <a:spcPts val="360"/>
              </a:spcBef>
              <a:spcAft>
                <a:spcPts val="0"/>
              </a:spcAft>
              <a:buNone/>
            </a:pPr>
            <a:endParaRPr lang="en-US" b="1" dirty="0" smtClean="0"/>
          </a:p>
          <a:p>
            <a:pPr marL="0" lvl="0" indent="0" algn="ctr" rtl="0">
              <a:spcBef>
                <a:spcPts val="360"/>
              </a:spcBef>
              <a:spcAft>
                <a:spcPts val="0"/>
              </a:spcAft>
              <a:buNone/>
            </a:pPr>
            <a:r>
              <a:rPr lang="en-US" dirty="0" smtClean="0"/>
              <a:t>To Finance it we need </a:t>
            </a:r>
            <a:r>
              <a:rPr lang="en-US" b="1" dirty="0" smtClean="0"/>
              <a:t>PUBLIC BANKING.</a:t>
            </a:r>
          </a:p>
          <a:p>
            <a:pPr marL="0" lvl="0" indent="0" algn="ctr" rtl="0">
              <a:spcBef>
                <a:spcPts val="360"/>
              </a:spcBef>
              <a:spcAft>
                <a:spcPts val="0"/>
              </a:spcAft>
              <a:buNone/>
            </a:pPr>
            <a:r>
              <a:rPr lang="en-US" b="1" dirty="0" smtClean="0"/>
              <a:t>CA AB 857 </a:t>
            </a:r>
            <a:r>
              <a:rPr lang="en-US" dirty="0" smtClean="0"/>
              <a:t>passed Oct 2019  </a:t>
            </a:r>
          </a:p>
          <a:p>
            <a:pPr marL="0" lvl="0" indent="0" algn="ctr" rtl="0">
              <a:spcBef>
                <a:spcPts val="360"/>
              </a:spcBef>
              <a:spcAft>
                <a:spcPts val="0"/>
              </a:spcAft>
              <a:buNone/>
            </a:pPr>
            <a:r>
              <a:rPr lang="en-US" b="1" dirty="0" smtClean="0"/>
              <a:t> - co-authored by Mark Stone</a:t>
            </a:r>
          </a:p>
          <a:p>
            <a:pPr marL="0" lvl="0" indent="0" algn="ctr" rtl="0">
              <a:spcBef>
                <a:spcPts val="360"/>
              </a:spcBef>
              <a:spcAft>
                <a:spcPts val="0"/>
              </a:spcAft>
              <a:buNone/>
            </a:pPr>
            <a:r>
              <a:rPr lang="en-US" dirty="0" smtClean="0"/>
              <a:t>Let him know we appreciate his support.</a:t>
            </a:r>
            <a:endParaRPr dirty="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6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 b="1"/>
              <a:t>California </a:t>
            </a:r>
            <a:r>
              <a:rPr lang="en" b="1">
                <a:solidFill>
                  <a:srgbClr val="76923C"/>
                </a:solidFill>
              </a:rPr>
              <a:t>Green New Deal</a:t>
            </a:r>
            <a:endParaRPr b="1">
              <a:solidFill>
                <a:srgbClr val="76923C"/>
              </a:solidFill>
            </a:endParaRPr>
          </a:p>
        </p:txBody>
      </p:sp>
      <p:sp>
        <p:nvSpPr>
          <p:cNvPr id="406" name="Google Shape;406;p66"/>
          <p:cNvSpPr txBox="1">
            <a:spLocks noGrp="1"/>
          </p:cNvSpPr>
          <p:nvPr>
            <p:ph type="body" idx="1"/>
          </p:nvPr>
        </p:nvSpPr>
        <p:spPr>
          <a:xfrm>
            <a:off x="457200" y="1013275"/>
            <a:ext cx="8229600" cy="358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r>
              <a:rPr lang="en" sz="2800" dirty="0"/>
              <a:t>We cannot afford to wait for the federal government.</a:t>
            </a:r>
            <a:endParaRPr sz="2800" dirty="0"/>
          </a:p>
          <a:p>
            <a:pPr marL="0" lvl="0" indent="0" algn="l" rtl="0">
              <a:spcBef>
                <a:spcPts val="640"/>
              </a:spcBef>
              <a:spcAft>
                <a:spcPts val="0"/>
              </a:spcAft>
              <a:buClr>
                <a:schemeClr val="dk1"/>
              </a:buClr>
              <a:buSzPts val="3200"/>
              <a:buNone/>
            </a:pPr>
            <a:r>
              <a:rPr lang="en" sz="2800" dirty="0"/>
              <a:t>We are the most populous state in the USA and the 2</a:t>
            </a:r>
            <a:r>
              <a:rPr lang="en" sz="2800" baseline="30000" dirty="0"/>
              <a:t>nd</a:t>
            </a:r>
            <a:r>
              <a:rPr lang="en" sz="2800" dirty="0"/>
              <a:t> highest GHG emitter</a:t>
            </a:r>
            <a:endParaRPr sz="2800" dirty="0"/>
          </a:p>
          <a:p>
            <a:pPr marL="0" lvl="0" indent="0" algn="l" rtl="0">
              <a:spcBef>
                <a:spcPts val="880"/>
              </a:spcBef>
              <a:spcAft>
                <a:spcPts val="0"/>
              </a:spcAft>
              <a:buClr>
                <a:schemeClr val="dk1"/>
              </a:buClr>
              <a:buSzPts val="4400"/>
              <a:buNone/>
            </a:pPr>
            <a:r>
              <a:rPr lang="en" sz="2800" dirty="0"/>
              <a:t>We need to act now. Write or call your representatives or visit their offices</a:t>
            </a:r>
            <a:r>
              <a:rPr lang="en" sz="2800" dirty="0" smtClean="0"/>
              <a:t>.</a:t>
            </a:r>
            <a:endParaRPr lang="en-US" sz="2800" dirty="0" smtClean="0"/>
          </a:p>
          <a:p>
            <a:pPr marL="0" lvl="0" indent="0" algn="l" rtl="0">
              <a:spcBef>
                <a:spcPts val="880"/>
              </a:spcBef>
              <a:spcAft>
                <a:spcPts val="0"/>
              </a:spcAft>
              <a:buClr>
                <a:schemeClr val="dk1"/>
              </a:buClr>
              <a:buSzPts val="4400"/>
              <a:buNone/>
            </a:pPr>
            <a:r>
              <a:rPr lang="en-US" sz="2800" dirty="0" smtClean="0"/>
              <a:t>The 2020 bill proposal AB 1839 needs to be changed to a much more aggressive schedule. </a:t>
            </a:r>
          </a:p>
          <a:p>
            <a:pPr marL="0" lvl="0" indent="0" algn="l" rtl="0">
              <a:spcBef>
                <a:spcPts val="880"/>
              </a:spcBef>
              <a:spcAft>
                <a:spcPts val="0"/>
              </a:spcAft>
              <a:buClr>
                <a:schemeClr val="dk1"/>
              </a:buClr>
              <a:buSzPts val="4400"/>
              <a:buNone/>
            </a:pPr>
            <a:endParaRPr sz="3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7"/>
          <p:cNvSpPr txBox="1">
            <a:spLocks noGrp="1"/>
          </p:cNvSpPr>
          <p:nvPr>
            <p:ph type="title"/>
          </p:nvPr>
        </p:nvSpPr>
        <p:spPr>
          <a:xfrm>
            <a:off x="4144952" y="205978"/>
            <a:ext cx="4744676" cy="143137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200"/>
              <a:buFont typeface="Calibri"/>
              <a:buNone/>
            </a:pPr>
            <a:r>
              <a:rPr lang="en" sz="2800" b="1" dirty="0"/>
              <a:t>Young people worldwide are protesting</a:t>
            </a:r>
            <a:r>
              <a:rPr lang="en" sz="2800" dirty="0"/>
              <a:t>. Their future is in serious jeopardy!</a:t>
            </a:r>
            <a:endParaRPr sz="2800" dirty="0"/>
          </a:p>
        </p:txBody>
      </p:sp>
      <p:sp>
        <p:nvSpPr>
          <p:cNvPr id="413" name="Google Shape;413;p67"/>
          <p:cNvSpPr txBox="1"/>
          <p:nvPr/>
        </p:nvSpPr>
        <p:spPr>
          <a:xfrm>
            <a:off x="432722" y="2597151"/>
            <a:ext cx="2470375" cy="2249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Climate Strike</a:t>
            </a:r>
          </a:p>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Sep 20-27 </a:t>
            </a:r>
          </a:p>
          <a:p>
            <a:pPr marL="0" marR="0" lvl="0" indent="0" algn="ctr" rtl="0">
              <a:spcBef>
                <a:spcPts val="0"/>
              </a:spcBef>
              <a:spcAft>
                <a:spcPts val="0"/>
              </a:spcAft>
              <a:buNone/>
            </a:pPr>
            <a:endParaRPr lang="en-US" sz="2400" b="1" dirty="0" smtClean="0">
              <a:solidFill>
                <a:schemeClr val="dk1"/>
              </a:solidFill>
              <a:latin typeface="Calibri"/>
              <a:ea typeface="Calibri"/>
              <a:cs typeface="Calibri"/>
              <a:sym typeface="Calibri"/>
            </a:endParaRPr>
          </a:p>
          <a:p>
            <a:pPr marL="0" marR="0" lvl="0" indent="0" algn="ctr" rtl="0">
              <a:spcBef>
                <a:spcPts val="0"/>
              </a:spcBef>
              <a:spcAft>
                <a:spcPts val="0"/>
              </a:spcAft>
              <a:buNone/>
            </a:pPr>
            <a:r>
              <a:rPr lang="en-US" sz="2400" b="1" dirty="0" smtClean="0">
                <a:solidFill>
                  <a:schemeClr val="dk1"/>
                </a:solidFill>
                <a:latin typeface="Calibri"/>
                <a:ea typeface="Calibri"/>
                <a:cs typeface="Calibri"/>
                <a:sym typeface="Calibri"/>
              </a:rPr>
              <a:t>Santa Cruz march Sep 27</a:t>
            </a:r>
          </a:p>
        </p:txBody>
      </p:sp>
      <p:pic>
        <p:nvPicPr>
          <p:cNvPr id="3" name="Picture 2" descr="Screen Shot 2019-09-06 at 9.09.22 AM.png"/>
          <p:cNvPicPr>
            <a:picLocks noChangeAspect="1"/>
          </p:cNvPicPr>
          <p:nvPr/>
        </p:nvPicPr>
        <p:blipFill rotWithShape="1">
          <a:blip r:embed="rId3">
            <a:extLst>
              <a:ext uri="{28A0092B-C50C-407E-A947-70E740481C1C}">
                <a14:useLocalDpi xmlns:a14="http://schemas.microsoft.com/office/drawing/2010/main" val="0"/>
              </a:ext>
            </a:extLst>
          </a:blip>
          <a:srcRect b="26688"/>
          <a:stretch/>
        </p:blipFill>
        <p:spPr>
          <a:xfrm>
            <a:off x="221038" y="0"/>
            <a:ext cx="3712230" cy="2496473"/>
          </a:xfrm>
          <a:prstGeom prst="rect">
            <a:avLst/>
          </a:prstGeom>
        </p:spPr>
      </p:pic>
      <p:pic>
        <p:nvPicPr>
          <p:cNvPr id="4" name="Picture 3" descr="Mission Hill.jpg"/>
          <p:cNvPicPr>
            <a:picLocks noChangeAspect="1"/>
          </p:cNvPicPr>
          <p:nvPr/>
        </p:nvPicPr>
        <p:blipFill rotWithShape="1">
          <a:blip r:embed="rId4">
            <a:extLst>
              <a:ext uri="{28A0092B-C50C-407E-A947-70E740481C1C}">
                <a14:useLocalDpi xmlns:a14="http://schemas.microsoft.com/office/drawing/2010/main" val="0"/>
              </a:ext>
            </a:extLst>
          </a:blip>
          <a:srcRect t="12344" b="9478"/>
          <a:stretch/>
        </p:blipFill>
        <p:spPr>
          <a:xfrm>
            <a:off x="3401595" y="1776535"/>
            <a:ext cx="5742405" cy="336696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9"/>
          <p:cNvSpPr txBox="1">
            <a:spLocks noGrp="1"/>
          </p:cNvSpPr>
          <p:nvPr>
            <p:ph type="title"/>
          </p:nvPr>
        </p:nvSpPr>
        <p:spPr>
          <a:xfrm>
            <a:off x="457200" y="205978"/>
            <a:ext cx="8229600" cy="13656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5400"/>
              <a:buFont typeface="Calibri"/>
              <a:buNone/>
            </a:pPr>
            <a:r>
              <a:rPr lang="en" sz="5400"/>
              <a:t>There really is HOPE!</a:t>
            </a:r>
            <a:br>
              <a:rPr lang="en" sz="5400"/>
            </a:br>
            <a:r>
              <a:rPr lang="en" sz="5400"/>
              <a:t>Together we CAN do it.</a:t>
            </a:r>
            <a:endParaRPr sz="5400"/>
          </a:p>
        </p:txBody>
      </p:sp>
      <p:pic>
        <p:nvPicPr>
          <p:cNvPr id="427" name="Google Shape;427;p69" descr="NatBr.png"/>
          <p:cNvPicPr preferRelativeResize="0"/>
          <p:nvPr/>
        </p:nvPicPr>
        <p:blipFill rotWithShape="1">
          <a:blip r:embed="rId3">
            <a:alphaModFix/>
          </a:blip>
          <a:srcRect/>
          <a:stretch/>
        </p:blipFill>
        <p:spPr>
          <a:xfrm>
            <a:off x="2187237" y="1863450"/>
            <a:ext cx="4556982" cy="2585930"/>
          </a:xfrm>
          <a:prstGeom prst="rect">
            <a:avLst/>
          </a:prstGeom>
          <a:noFill/>
          <a:ln>
            <a:noFill/>
          </a:ln>
        </p:spPr>
      </p:pic>
      <p:sp>
        <p:nvSpPr>
          <p:cNvPr id="428" name="Google Shape;428;p69"/>
          <p:cNvSpPr txBox="1"/>
          <p:nvPr/>
        </p:nvSpPr>
        <p:spPr>
          <a:xfrm>
            <a:off x="1422887" y="4369594"/>
            <a:ext cx="6466988" cy="34624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For more details see     https://scruzclimate.org/</a:t>
            </a:r>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608</TotalTime>
  <Words>1339</Words>
  <Application>Microsoft Macintosh PowerPoint</Application>
  <PresentationFormat>On-screen Show (16:9)</PresentationFormat>
  <Paragraphs>175</Paragraphs>
  <Slides>47</Slides>
  <Notes>45</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Simple Light</vt:lpstr>
      <vt:lpstr>Office Theme</vt:lpstr>
      <vt:lpstr>Climate CRISIS Update By Pauline Seales Sep 2020</vt:lpstr>
      <vt:lpstr>2018 fires and floods</vt:lpstr>
      <vt:lpstr>PowerPoint Presentation</vt:lpstr>
      <vt:lpstr>PowerPoint Presentation</vt:lpstr>
      <vt:lpstr>PowerPoint Presentation</vt:lpstr>
      <vt:lpstr>PowerPoint Presentation</vt:lpstr>
      <vt:lpstr>PowerPoint Presentation</vt:lpstr>
      <vt:lpstr>PowerPoint Presentation</vt:lpstr>
      <vt:lpstr>Greenhouse Effect</vt:lpstr>
      <vt:lpstr>PowerPoint Presentation</vt:lpstr>
      <vt:lpstr>These two NOAA images show how much more the earth warmed between 2000 and 2020</vt:lpstr>
      <vt:lpstr>PowerPoint Presentation</vt:lpstr>
      <vt:lpstr>PowerPoint Presentation</vt:lpstr>
      <vt:lpstr>PowerPoint Presentation</vt:lpstr>
      <vt:lpstr>Climate Change has many effects</vt:lpstr>
      <vt:lpstr>PowerPoint Presentation</vt:lpstr>
      <vt:lpstr>IPCC 2018 Summary Intergovernmental Panel on Climate Change(U.N.)</vt:lpstr>
      <vt:lpstr>PowerPoint Presentation</vt:lpstr>
      <vt:lpstr>PowerPoint Presentation</vt:lpstr>
      <vt:lpstr>PowerPoint Presentation</vt:lpstr>
      <vt:lpstr>PowerPoint Presentation</vt:lpstr>
      <vt:lpstr>What to reduce or avoid</vt:lpstr>
      <vt:lpstr>PowerPoint Presentation</vt:lpstr>
      <vt:lpstr>Ocean Acidification</vt:lpstr>
      <vt:lpstr>Methane levels for the past 2000 yrs</vt:lpstr>
      <vt:lpstr>PowerPoint Presentation</vt:lpstr>
      <vt:lpstr>Climate Change Summary so Far</vt:lpstr>
      <vt:lpstr>PowerPoint Presentation</vt:lpstr>
      <vt:lpstr>What to reduce or avoid</vt:lpstr>
      <vt:lpstr>Enjoy</vt:lpstr>
      <vt:lpstr>PowerPoint Presentation</vt:lpstr>
      <vt:lpstr>We need URGENT action by </vt:lpstr>
      <vt:lpstr>PowerPoint Presentation</vt:lpstr>
      <vt:lpstr>Local action on Transportation</vt:lpstr>
      <vt:lpstr>PowerPoint Presentation</vt:lpstr>
      <vt:lpstr>PowerPoint Presentation</vt:lpstr>
      <vt:lpstr>Green New Deal</vt:lpstr>
      <vt:lpstr>PowerPoint Presentation</vt:lpstr>
      <vt:lpstr>PowerPoint Presentation</vt:lpstr>
      <vt:lpstr>PowerPoint Presentation</vt:lpstr>
      <vt:lpstr>PowerPoint Presentation</vt:lpstr>
      <vt:lpstr>PowerPoint Presentation</vt:lpstr>
      <vt:lpstr>PowerPoint Presentation</vt:lpstr>
      <vt:lpstr>Good News</vt:lpstr>
      <vt:lpstr>California Green New Deal</vt:lpstr>
      <vt:lpstr>Young people worldwide are protesting. Their future is in serious jeopardy!</vt:lpstr>
      <vt:lpstr>There really is HOPE! Together we CAN do 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CRISIS Update By Pauline Seales  Feb 2019 </dc:title>
  <cp:lastModifiedBy>pauline seales</cp:lastModifiedBy>
  <cp:revision>36</cp:revision>
  <dcterms:modified xsi:type="dcterms:W3CDTF">2020-09-05T22:37:10Z</dcterms:modified>
</cp:coreProperties>
</file>