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7" r:id="rId11"/>
    <p:sldId id="268" r:id="rId12"/>
  </p:sldIdLst>
  <p:sldSz cx="9144000" cy="6858000" type="screen4x3"/>
  <p:notesSz cx="7010400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NtUv9ayox0UHNYE6589Eek88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2700"/>
            <a:ext cx="4673825" cy="3463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e29eade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ae29eadea8_0_0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200" cy="41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e29eadea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ae29eadea8_0_6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200" cy="41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2700"/>
            <a:ext cx="4673825" cy="3463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701025" y="4387125"/>
            <a:ext cx="5608300" cy="4156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>
            <a:spLocks noGrp="1"/>
          </p:cNvSpPr>
          <p:nvPr>
            <p:ph type="ctrTitle"/>
          </p:nvPr>
        </p:nvSpPr>
        <p:spPr>
          <a:xfrm>
            <a:off x="685800" y="457200"/>
            <a:ext cx="2991465" cy="595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endParaRPr sz="40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i="1" dirty="0">
                <a:solidFill>
                  <a:schemeClr val="lt1"/>
                </a:solidFill>
              </a:rPr>
              <a:t>Defending California from </a:t>
            </a:r>
            <a:r>
              <a:rPr lang="en-US" sz="4000" b="0" i="1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offshore oil, again…</a:t>
            </a:r>
            <a:br>
              <a:rPr lang="en-US" sz="3000" b="0" i="1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1CDE4D-AF7A-A543-035F-A7039BC2F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286" y="624840"/>
            <a:ext cx="4206240" cy="5608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D9F737-6EB4-39CE-95AC-39B1D205459C}"/>
              </a:ext>
            </a:extLst>
          </p:cNvPr>
          <p:cNvSpPr txBox="1"/>
          <p:nvPr/>
        </p:nvSpPr>
        <p:spPr>
          <a:xfrm>
            <a:off x="4499763" y="6260676"/>
            <a:ext cx="3291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Cascade Creek, Ano Nuevo State Park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e29eadea8_0_0"/>
          <p:cNvSpPr txBox="1">
            <a:spLocks noGrp="1"/>
          </p:cNvSpPr>
          <p:nvPr>
            <p:ph type="subTitle" idx="1"/>
          </p:nvPr>
        </p:nvSpPr>
        <p:spPr>
          <a:xfrm>
            <a:off x="1111044" y="255640"/>
            <a:ext cx="7002855" cy="122903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 sz="2800" i="1" dirty="0"/>
              <a:t>What’s going on?</a:t>
            </a:r>
            <a:r>
              <a:rPr lang="en-US" sz="2800" dirty="0"/>
              <a:t> </a:t>
            </a:r>
          </a:p>
          <a:p>
            <a:pPr marL="0" indent="0" algn="l"/>
            <a:r>
              <a:rPr lang="en-US" sz="1600" dirty="0"/>
              <a:t>The Bureau of Ocean Energy Management proposes six lease sales off California, two off the Central Coast in 2027 and 2029. California already hosts 27 offshore oil platforms, 7</a:t>
            </a:r>
            <a:r>
              <a:rPr lang="en-US" sz="1600" baseline="30000" dirty="0"/>
              <a:t>th</a:t>
            </a:r>
            <a:r>
              <a:rPr lang="en-US" sz="1600" dirty="0"/>
              <a:t> largest oil producer in the nation.</a:t>
            </a: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 lang="en-US" sz="3000" i="1" dirty="0"/>
          </a:p>
        </p:txBody>
      </p:sp>
      <p:pic>
        <p:nvPicPr>
          <p:cNvPr id="107" name="Google Shape;107;g3ae29eadea8_0_0" title="lower48_decision_v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280" y="1847480"/>
            <a:ext cx="6949440" cy="475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e29eadea8_0_6"/>
          <p:cNvSpPr txBox="1">
            <a:spLocks noGrp="1"/>
          </p:cNvSpPr>
          <p:nvPr>
            <p:ph type="ctrTitle"/>
          </p:nvPr>
        </p:nvSpPr>
        <p:spPr>
          <a:xfrm>
            <a:off x="685800" y="308795"/>
            <a:ext cx="7772400" cy="78670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i="1" dirty="0">
                <a:solidFill>
                  <a:schemeClr val="lt1"/>
                </a:solidFill>
              </a:rPr>
              <a:t>What could this mean?</a:t>
            </a:r>
            <a:endParaRPr sz="4000" i="1" dirty="0">
              <a:solidFill>
                <a:schemeClr val="lt1"/>
              </a:solidFill>
            </a:endParaRPr>
          </a:p>
        </p:txBody>
      </p:sp>
      <p:sp>
        <p:nvSpPr>
          <p:cNvPr id="113" name="Google Shape;113;g3ae29eadea8_0_6"/>
          <p:cNvSpPr txBox="1">
            <a:spLocks noGrp="1"/>
          </p:cNvSpPr>
          <p:nvPr>
            <p:ph type="subTitle" idx="1"/>
          </p:nvPr>
        </p:nvSpPr>
        <p:spPr>
          <a:xfrm>
            <a:off x="865240" y="3519948"/>
            <a:ext cx="7245490" cy="270190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 dirty="0"/>
              <a:t>Santa Barbara Oil Spill, Union Platform A, 1969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 dirty="0"/>
              <a:t>-Threat of oil spills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 dirty="0"/>
              <a:t>-Harm to marine life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 dirty="0"/>
              <a:t>-Increased air pollution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 dirty="0"/>
              <a:t>-Acceleration of climate change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 dirty="0"/>
              <a:t>-Coastline industrialization</a:t>
            </a:r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Picture 2" descr="A black and white photo of a plane&#10;&#10;AI-generated content may be incorrect.">
            <a:extLst>
              <a:ext uri="{FF2B5EF4-FFF2-40B4-BE49-F238E27FC236}">
                <a16:creationId xmlns:a16="http://schemas.microsoft.com/office/drawing/2014/main" id="{B466FBE4-D43E-F277-DB61-B29DBD665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1" y="1219326"/>
            <a:ext cx="7077458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A54FB-B244-6ACF-8AEC-A84F86EAC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br>
              <a:rPr lang="en-US" sz="3000" dirty="0">
                <a:solidFill>
                  <a:schemeClr val="bg1"/>
                </a:solidFill>
              </a:rPr>
            </a:b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The Central Coast also has three contiguous national marine sanctuaries: Greater Farallones, Cordell Bank, and Monterey Bay.</a:t>
            </a:r>
          </a:p>
        </p:txBody>
      </p:sp>
      <p:pic>
        <p:nvPicPr>
          <p:cNvPr id="6" name="Picture 5" descr="A map of the ocean&#10;&#10;AI-generated content may be incorrect.">
            <a:extLst>
              <a:ext uri="{FF2B5EF4-FFF2-40B4-BE49-F238E27FC236}">
                <a16:creationId xmlns:a16="http://schemas.microsoft.com/office/drawing/2014/main" id="{D44C0938-E3B7-4B7D-5A84-59FA78103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02" y="2688509"/>
            <a:ext cx="2316480" cy="3474720"/>
          </a:xfrm>
          <a:prstGeom prst="rect">
            <a:avLst/>
          </a:prstGeom>
        </p:spPr>
      </p:pic>
      <p:pic>
        <p:nvPicPr>
          <p:cNvPr id="8" name="Picture 7" descr="A close-up of a map&#10;&#10;AI-generated content may be incorrect.">
            <a:extLst>
              <a:ext uri="{FF2B5EF4-FFF2-40B4-BE49-F238E27FC236}">
                <a16:creationId xmlns:a16="http://schemas.microsoft.com/office/drawing/2014/main" id="{5FF6D1B0-67F4-52DD-4CDA-E8A0FFA2F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558" y="2688509"/>
            <a:ext cx="2377440" cy="3566160"/>
          </a:xfrm>
          <a:prstGeom prst="rect">
            <a:avLst/>
          </a:prstGeom>
        </p:spPr>
      </p:pic>
      <p:pic>
        <p:nvPicPr>
          <p:cNvPr id="10" name="Picture 9" descr="A map of the united states&#10;&#10;AI-generated content may be incorrect.">
            <a:extLst>
              <a:ext uri="{FF2B5EF4-FFF2-40B4-BE49-F238E27FC236}">
                <a16:creationId xmlns:a16="http://schemas.microsoft.com/office/drawing/2014/main" id="{521721D6-5BE4-9876-D1F2-A92B043E4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180" y="3305482"/>
            <a:ext cx="315468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4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4F2E-A3B9-F31E-DA04-933D61E6F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" y="274638"/>
            <a:ext cx="7816645" cy="1143000"/>
          </a:xfrm>
        </p:spPr>
        <p:txBody>
          <a:bodyPr/>
          <a:lstStyle/>
          <a:p>
            <a:r>
              <a:rPr lang="en-US" sz="3600" i="1" dirty="0">
                <a:solidFill>
                  <a:schemeClr val="bg1"/>
                </a:solidFill>
              </a:rPr>
              <a:t>Deadline to make your official comment </a:t>
            </a:r>
            <a:r>
              <a:rPr lang="en-US" sz="3600" i="1">
                <a:solidFill>
                  <a:schemeClr val="bg1"/>
                </a:solidFill>
              </a:rPr>
              <a:t>is 1/23/26, </a:t>
            </a:r>
            <a:r>
              <a:rPr lang="en-US" sz="3600" i="1" dirty="0">
                <a:solidFill>
                  <a:schemeClr val="bg1"/>
                </a:solidFill>
              </a:rPr>
              <a:t>9 PM PST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940EF-7D45-7853-C7E8-1863C526C9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9096" y="2029695"/>
            <a:ext cx="4237704" cy="4224287"/>
          </a:xfrm>
        </p:spPr>
        <p:txBody>
          <a:bodyPr/>
          <a:lstStyle/>
          <a:p>
            <a:r>
              <a:rPr lang="en-US" sz="2000" dirty="0"/>
              <a:t>regulations.gov </a:t>
            </a:r>
          </a:p>
          <a:p>
            <a:endParaRPr lang="en-US" sz="2000" dirty="0"/>
          </a:p>
          <a:p>
            <a:r>
              <a:rPr lang="en-US" sz="2000" dirty="0"/>
              <a:t>Search “BOEM-2025-0483”</a:t>
            </a:r>
          </a:p>
          <a:p>
            <a:endParaRPr lang="en-US" sz="2000" dirty="0"/>
          </a:p>
          <a:p>
            <a:r>
              <a:rPr lang="en-US" sz="2000" dirty="0"/>
              <a:t>Submit comment</a:t>
            </a:r>
          </a:p>
          <a:p>
            <a:endParaRPr lang="en-US" sz="2000" dirty="0"/>
          </a:p>
          <a:p>
            <a:r>
              <a:rPr lang="en-US" sz="2000" dirty="0"/>
              <a:t>You don’t need to be a scientist or a lawyer, just speak your mind and heart.</a:t>
            </a:r>
          </a:p>
        </p:txBody>
      </p:sp>
      <p:pic>
        <p:nvPicPr>
          <p:cNvPr id="6" name="Picture 5" descr="An oil rig in the ocean&#10;&#10;AI-generated content may be incorrect.">
            <a:extLst>
              <a:ext uri="{FF2B5EF4-FFF2-40B4-BE49-F238E27FC236}">
                <a16:creationId xmlns:a16="http://schemas.microsoft.com/office/drawing/2014/main" id="{E601D3D5-5BE5-7DAD-A605-F409AEE11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47"/>
          <a:stretch>
            <a:fillRect/>
          </a:stretch>
        </p:blipFill>
        <p:spPr>
          <a:xfrm>
            <a:off x="5189466" y="2029695"/>
            <a:ext cx="3108960" cy="3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1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 txBox="1">
            <a:spLocks noGrp="1"/>
          </p:cNvSpPr>
          <p:nvPr>
            <p:ph type="body" idx="1"/>
          </p:nvPr>
        </p:nvSpPr>
        <p:spPr>
          <a:xfrm>
            <a:off x="685800" y="762000"/>
            <a:ext cx="7848600" cy="2934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i="1" dirty="0"/>
              <a:t>We fought then; we fight now…</a:t>
            </a:r>
            <a:endParaRPr dirty="0"/>
          </a:p>
          <a:p>
            <a:pPr marL="342900" lvl="0" indent="-190500" algn="ctr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80000"/>
              </a:lnSpc>
              <a:spcBef>
                <a:spcPts val="480"/>
              </a:spcBef>
              <a:buSzPts val="2400"/>
            </a:pP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 Rep. Leon Panetta obtained annual moratoria in </a:t>
            </a:r>
            <a:r>
              <a:rPr lang="en-US" sz="1800" dirty="0"/>
              <a:t>19</a:t>
            </a: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80s on federal </a:t>
            </a:r>
            <a:r>
              <a:rPr lang="en-US" sz="1800" dirty="0"/>
              <a:t>funding</a:t>
            </a: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support offshore oil leasing, thanks to organizing by Gary Patton, Richard Charter and local governments.</a:t>
            </a:r>
          </a:p>
          <a:p>
            <a:pPr marL="285750" indent="-285750">
              <a:lnSpc>
                <a:spcPct val="80000"/>
              </a:lnSpc>
              <a:spcBef>
                <a:spcPts val="480"/>
              </a:spcBef>
              <a:buSzPts val="2400"/>
            </a:pPr>
            <a:endParaRPr lang="en-US" sz="1800" dirty="0"/>
          </a:p>
          <a:p>
            <a:pPr marL="285750" indent="-285750">
              <a:lnSpc>
                <a:spcPct val="80000"/>
              </a:lnSpc>
              <a:spcBef>
                <a:spcPts val="480"/>
              </a:spcBef>
              <a:buSzPts val="2400"/>
            </a:pPr>
            <a:r>
              <a:rPr lang="en-US" sz="1800" dirty="0"/>
              <a:t>Supervisor Justin Cummings is re-organizing the local government coalition for action on offshore oil, and seabed mining.</a:t>
            </a:r>
          </a:p>
          <a:p>
            <a:pPr marL="34290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ctr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sunset over a body of water&#10;&#10;AI-generated content may be incorrect.">
            <a:extLst>
              <a:ext uri="{FF2B5EF4-FFF2-40B4-BE49-F238E27FC236}">
                <a16:creationId xmlns:a16="http://schemas.microsoft.com/office/drawing/2014/main" id="{6792948D-1F3B-F394-2F52-2B07C127B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162" b="46093"/>
          <a:stretch>
            <a:fillRect/>
          </a:stretch>
        </p:blipFill>
        <p:spPr>
          <a:xfrm>
            <a:off x="811851" y="3696929"/>
            <a:ext cx="7596498" cy="25495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 txBox="1">
            <a:spLocks noGrp="1"/>
          </p:cNvSpPr>
          <p:nvPr>
            <p:ph type="body" idx="1"/>
          </p:nvPr>
        </p:nvSpPr>
        <p:spPr>
          <a:xfrm>
            <a:off x="304800" y="1939925"/>
            <a:ext cx="3886200" cy="415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Frustrated, Santa Cruz City leaders formulated a local strategy.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November 1985 82% of Santa Cruz City voters agreed to:</a:t>
            </a:r>
            <a:b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 dirty="0"/>
              <a:t>S</a:t>
            </a: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ubject zoning changes for onshore facilities for offshore oil to a vote of the people, and</a:t>
            </a:r>
            <a:b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  <a:p>
            <a:pPr marL="4572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rabicPeriod"/>
            </a:pP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Spend funds to spread the idea in California.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Save Our Shores was </a:t>
            </a:r>
            <a:r>
              <a:rPr lang="en-US" sz="1800" dirty="0"/>
              <a:t>contracted, and I was hired</a:t>
            </a:r>
            <a:r>
              <a:rPr lang="en-US" sz="1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685800" y="396875"/>
            <a:ext cx="79248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lang="en-US" sz="2400" b="0" i="1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600" i="1" dirty="0">
                <a:solidFill>
                  <a:schemeClr val="lt1"/>
                </a:solidFill>
              </a:rPr>
              <a:t>We built the Blue Wall…</a:t>
            </a:r>
            <a:endParaRPr sz="3600" dirty="0"/>
          </a:p>
        </p:txBody>
      </p:sp>
      <p:pic>
        <p:nvPicPr>
          <p:cNvPr id="125" name="Google Shape;125;p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15762" r="10671"/>
          <a:stretch/>
        </p:blipFill>
        <p:spPr>
          <a:xfrm>
            <a:off x="4419600" y="1939925"/>
            <a:ext cx="4038600" cy="4022725"/>
          </a:xfrm>
          <a:prstGeom prst="rect">
            <a:avLst/>
          </a:prstGeom>
          <a:noFill/>
          <a:ln w="12700" cap="flat" cmpd="sng">
            <a:solidFill>
              <a:srgbClr val="00404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25908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en-US" sz="21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 engaged local governments and organizations.</a:t>
            </a:r>
          </a:p>
          <a:p>
            <a:pPr marL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en-US" sz="21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26 communities from San Diego to Humboldt passed laws, most</a:t>
            </a:r>
            <a:r>
              <a:rPr lang="en-US" sz="2100" dirty="0"/>
              <a:t> by popular </a:t>
            </a:r>
            <a:r>
              <a:rPr lang="en-US" sz="21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vote.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endParaRPr sz="21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en-US" sz="21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Marin County’s ordinance, approved in 2020, made it 27.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4" descr="voter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961338" y="1214760"/>
            <a:ext cx="5669280" cy="4572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37338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body" idx="1"/>
          </p:nvPr>
        </p:nvSpPr>
        <p:spPr>
          <a:xfrm>
            <a:off x="2743200" y="685800"/>
            <a:ext cx="26670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</p:txBody>
      </p:sp>
      <p:pic>
        <p:nvPicPr>
          <p:cNvPr id="138" name="Google Shape;138;p5" descr="A map of california with several region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3331" b="1110"/>
          <a:stretch/>
        </p:blipFill>
        <p:spPr>
          <a:xfrm>
            <a:off x="1219200" y="152400"/>
            <a:ext cx="6858000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200" b="0" i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Fortifying </a:t>
            </a:r>
            <a:r>
              <a:rPr lang="en-US" sz="4200" b="0" i="1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Blue Wall</a:t>
            </a:r>
            <a:endParaRPr sz="4200" i="1" dirty="0"/>
          </a:p>
        </p:txBody>
      </p:sp>
      <p:sp>
        <p:nvSpPr>
          <p:cNvPr id="169" name="Google Shape;169;p9"/>
          <p:cNvSpPr txBox="1">
            <a:spLocks noGrp="1"/>
          </p:cNvSpPr>
          <p:nvPr>
            <p:ph type="body" idx="1"/>
          </p:nvPr>
        </p:nvSpPr>
        <p:spPr>
          <a:xfrm>
            <a:off x="353961" y="1862548"/>
            <a:ext cx="3985339" cy="426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Strengthen existing laws</a:t>
            </a:r>
            <a:r>
              <a:rPr lang="en-US" sz="2000" dirty="0"/>
              <a:t>: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Santa Cruz City and County, Capitola and Watsonville,</a:t>
            </a:r>
            <a:r>
              <a:rPr lang="en-US" sz="2000" dirty="0"/>
              <a:t>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endParaRPr lang="en-US" sz="20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language </a:t>
            </a:r>
            <a:r>
              <a:rPr lang="en-US" sz="2000" dirty="0"/>
              <a:t>on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emerging threat of seabed mining, and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endParaRPr lang="en-US" sz="20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dirty="0"/>
              <a:t>Then, a</a:t>
            </a:r>
            <a: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dd laws where they don’t exist.</a:t>
            </a:r>
            <a:br>
              <a:rPr lang="en-US" sz="20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000" b="0" i="0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i="1" dirty="0"/>
              <a:t>Capitola City Council, tomorrow night, 6 PM!</a:t>
            </a:r>
            <a:endParaRPr lang="en-US" sz="2000" b="0" i="1" u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endParaRPr sz="2000" dirty="0"/>
          </a:p>
        </p:txBody>
      </p:sp>
      <p:pic>
        <p:nvPicPr>
          <p:cNvPr id="3" name="Picture 2" descr="A row of colorful buildings next to a body of water&#10;&#10;AI-generated content may be incorrect.">
            <a:extLst>
              <a:ext uri="{FF2B5EF4-FFF2-40B4-BE49-F238E27FC236}">
                <a16:creationId xmlns:a16="http://schemas.microsoft.com/office/drawing/2014/main" id="{701FA33E-B4A9-D372-C74F-F53EF45618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34" t="6745" r="1398"/>
          <a:stretch>
            <a:fillRect/>
          </a:stretch>
        </p:blipFill>
        <p:spPr>
          <a:xfrm>
            <a:off x="4456471" y="1936954"/>
            <a:ext cx="3985338" cy="42636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>
            <a:spLocks noGrp="1"/>
          </p:cNvSpPr>
          <p:nvPr>
            <p:ph type="title"/>
          </p:nvPr>
        </p:nvSpPr>
        <p:spPr>
          <a:xfrm>
            <a:off x="457200" y="4800600"/>
            <a:ext cx="82296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information:</a:t>
            </a:r>
            <a:b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saveourshores.org</a:t>
            </a:r>
            <a:b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savemycoast.org</a:t>
            </a:r>
            <a:endParaRPr dirty="0"/>
          </a:p>
        </p:txBody>
      </p:sp>
      <p:pic>
        <p:nvPicPr>
          <p:cNvPr id="176" name="Google Shape;176;p10" descr="A starfish on the 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942" y="1295398"/>
            <a:ext cx="3108325" cy="310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eal swimming in the water&#10;&#10;AI-generated content may be incorrect.">
            <a:extLst>
              <a:ext uri="{FF2B5EF4-FFF2-40B4-BE49-F238E27FC236}">
                <a16:creationId xmlns:a16="http://schemas.microsoft.com/office/drawing/2014/main" id="{26CCD381-470D-09C4-5342-BFF23D83A1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591" b="14590"/>
          <a:stretch>
            <a:fillRect/>
          </a:stretch>
        </p:blipFill>
        <p:spPr>
          <a:xfrm>
            <a:off x="4729316" y="1295399"/>
            <a:ext cx="3291840" cy="3108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385</Words>
  <Application>Microsoft Office PowerPoint</Application>
  <PresentationFormat>On-screen Show (4:3)</PresentationFormat>
  <Paragraphs>53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Default Design</vt:lpstr>
      <vt:lpstr> Defending California from offshore oil, again… </vt:lpstr>
      <vt:lpstr>PowerPoint Presentation</vt:lpstr>
      <vt:lpstr>What could this mean?</vt:lpstr>
      <vt:lpstr>  The Central Coast also has three contiguous national marine sanctuaries: Greater Farallones, Cordell Bank, and Monterey Bay.</vt:lpstr>
      <vt:lpstr>Deadline to make your official comment is 1/23/26, 9 PM PST</vt:lpstr>
      <vt:lpstr>PowerPoint Presentation</vt:lpstr>
      <vt:lpstr>PowerPoint Presentation</vt:lpstr>
      <vt:lpstr>PowerPoint Presentation</vt:lpstr>
      <vt:lpstr>PowerPoint Presentation</vt:lpstr>
      <vt:lpstr>Fortifying the Blue Wall</vt:lpstr>
      <vt:lpstr>For more information: saveourshores.org savemycoast.org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</dc:creator>
  <cp:lastModifiedBy>DanHaifley</cp:lastModifiedBy>
  <cp:revision>36</cp:revision>
  <dcterms:created xsi:type="dcterms:W3CDTF">2007-10-13T02:48:55Z</dcterms:created>
  <dcterms:modified xsi:type="dcterms:W3CDTF">2026-01-17T19:49:28Z</dcterms:modified>
</cp:coreProperties>
</file>